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385" r:id="rId3"/>
    <p:sldId id="2497" r:id="rId4"/>
    <p:sldId id="2453" r:id="rId5"/>
    <p:sldId id="2241" r:id="rId6"/>
    <p:sldId id="2498" r:id="rId7"/>
    <p:sldId id="2501" r:id="rId8"/>
    <p:sldId id="2500" r:id="rId9"/>
    <p:sldId id="2503" r:id="rId10"/>
    <p:sldId id="2502" r:id="rId11"/>
    <p:sldId id="2505" r:id="rId12"/>
    <p:sldId id="2507" r:id="rId13"/>
    <p:sldId id="2506" r:id="rId14"/>
    <p:sldId id="2508" r:id="rId15"/>
    <p:sldId id="2387" r:id="rId16"/>
    <p:sldId id="2458" r:id="rId17"/>
    <p:sldId id="2510" r:id="rId18"/>
    <p:sldId id="2511" r:id="rId19"/>
    <p:sldId id="2517" r:id="rId20"/>
    <p:sldId id="2518" r:id="rId21"/>
    <p:sldId id="2519" r:id="rId22"/>
    <p:sldId id="2509" r:id="rId23"/>
    <p:sldId id="2512" r:id="rId24"/>
    <p:sldId id="2513" r:id="rId25"/>
    <p:sldId id="2514" r:id="rId26"/>
    <p:sldId id="2515" r:id="rId27"/>
    <p:sldId id="2516" r:id="rId28"/>
    <p:sldId id="2521" r:id="rId29"/>
    <p:sldId id="2520" r:id="rId30"/>
    <p:sldId id="2522" r:id="rId31"/>
    <p:sldId id="2527" r:id="rId32"/>
    <p:sldId id="2526" r:id="rId33"/>
    <p:sldId id="2523" r:id="rId34"/>
    <p:sldId id="2524" r:id="rId35"/>
    <p:sldId id="2528" r:id="rId36"/>
    <p:sldId id="2529" r:id="rId37"/>
    <p:sldId id="2531" r:id="rId38"/>
    <p:sldId id="2530" r:id="rId39"/>
    <p:sldId id="2532" r:id="rId40"/>
    <p:sldId id="2535" r:id="rId41"/>
    <p:sldId id="2533" r:id="rId42"/>
    <p:sldId id="2536" r:id="rId43"/>
    <p:sldId id="2537" r:id="rId44"/>
    <p:sldId id="2538" r:id="rId45"/>
    <p:sldId id="2539" r:id="rId46"/>
    <p:sldId id="2540" r:id="rId47"/>
    <p:sldId id="2541" r:id="rId48"/>
    <p:sldId id="2542" r:id="rId49"/>
    <p:sldId id="254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CDE"/>
    <a:srgbClr val="F5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59" d="100"/>
          <a:sy n="59" d="100"/>
        </p:scale>
        <p:origin x="292" y="3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 custLinFactNeighborX="-229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 custLinFactNeighborX="-229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 custLinFactNeighborX="-229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 custLinFactNeighborX="-229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 custLinFactNeighborX="-229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 custLinFactNeighborX="-229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 custLinFactNeighborX="-229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 custLinFactNeighborX="-229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3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2"/>
      <dgm:spPr/>
    </dgm:pt>
    <dgm:pt modelId="{55512C91-C1B1-437C-BB17-E76D8CA49835}" type="pres">
      <dgm:prSet presAssocID="{A951993E-910C-4096-934D-75AB507D2FDA}" presName="connectorText" presStyleLbl="sibTrans2D1" presStyleIdx="0" presStyleCnt="2"/>
      <dgm:spPr/>
    </dgm:pt>
    <dgm:pt modelId="{A9BB5528-3C8B-471C-AFE5-6BBABEE59A99}" type="pres">
      <dgm:prSet presAssocID="{27558668-DB18-4FE1-880F-1F209D9E8803}" presName="node" presStyleLbl="node1" presStyleIdx="1" presStyleCnt="3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1" presStyleCnt="2"/>
      <dgm:spPr/>
    </dgm:pt>
    <dgm:pt modelId="{97A784FF-D1A7-483A-A349-4B24C82B8F01}" type="pres">
      <dgm:prSet presAssocID="{45B440C7-EC6D-4835-8F77-D4BB07E8D9CD}" presName="connectorText" presStyleLbl="sibTrans2D1" presStyleIdx="1" presStyleCnt="2"/>
      <dgm:spPr/>
    </dgm:pt>
    <dgm:pt modelId="{3A292899-D4CB-4480-B98D-1DC97DF151C9}" type="pres">
      <dgm:prSet presAssocID="{F83530EB-39B7-44BB-93F4-1B5B524A370B}" presName="node" presStyleLbl="node1" presStyleIdx="2" presStyleCnt="3">
        <dgm:presLayoutVars>
          <dgm:bulletEnabled val="1"/>
        </dgm:presLayoutVars>
      </dgm:prSet>
      <dgm:spPr/>
    </dgm:pt>
  </dgm:ptLst>
  <dgm:cxnLst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0368E739-96DC-4E4A-9B74-FBDBC310A5FB}" srcId="{EDF35E2D-A8AF-4135-AA19-BFC896A57A5B}" destId="{27558668-DB18-4FE1-880F-1F209D9E8803}" srcOrd="1" destOrd="0" parTransId="{98F53ACA-65BF-429E-BF1B-5F46BA10C69E}" sibTransId="{45B440C7-EC6D-4835-8F77-D4BB07E8D9CD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0762F5C9-89DE-4862-8E69-A51376068073}" srcId="{EDF35E2D-A8AF-4135-AA19-BFC896A57A5B}" destId="{F83530EB-39B7-44BB-93F4-1B5B524A370B}" srcOrd="2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C8B28CC3-244C-4567-A5C2-0A926864DD47}" type="presParOf" srcId="{2560291F-2BF3-4135-9D37-FA67B2136D23}" destId="{A9BB5528-3C8B-471C-AFE5-6BBABEE59A99}" srcOrd="2" destOrd="0" presId="urn:microsoft.com/office/officeart/2005/8/layout/process1"/>
    <dgm:cxn modelId="{C7069980-91A5-4379-BF0F-2A0FB753B79A}" type="presParOf" srcId="{2560291F-2BF3-4135-9D37-FA67B2136D23}" destId="{760FDF7C-315E-4776-A79F-0F13930FA5A4}" srcOrd="3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4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3"/>
      <dgm:spPr/>
    </dgm:pt>
    <dgm:pt modelId="{55512C91-C1B1-437C-BB17-E76D8CA49835}" type="pres">
      <dgm:prSet presAssocID="{A951993E-910C-4096-934D-75AB507D2FDA}" presName="connectorText" presStyleLbl="sibTrans2D1" presStyleIdx="0" presStyleCnt="3"/>
      <dgm:spPr/>
    </dgm:pt>
    <dgm:pt modelId="{B442865C-6E12-4B99-B12E-2B98F4ABF26F}" type="pres">
      <dgm:prSet presAssocID="{6A2053A4-9A06-4667-9ED9-ADA82EAFFA4E}" presName="node" presStyleLbl="node1" presStyleIdx="1" presStyleCnt="4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3"/>
      <dgm:spPr/>
    </dgm:pt>
    <dgm:pt modelId="{07CAA293-5835-4256-B953-068439889290}" type="pres">
      <dgm:prSet presAssocID="{C96C160C-D05E-4D28-B2BB-F5540C8F4CD3}" presName="connectorText" presStyleLbl="sibTrans2D1" presStyleIdx="1" presStyleCnt="3"/>
      <dgm:spPr/>
    </dgm:pt>
    <dgm:pt modelId="{A9BB5528-3C8B-471C-AFE5-6BBABEE59A99}" type="pres">
      <dgm:prSet presAssocID="{27558668-DB18-4FE1-880F-1F209D9E8803}" presName="node" presStyleLbl="node1" presStyleIdx="2" presStyleCnt="4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2" presStyleCnt="3"/>
      <dgm:spPr/>
    </dgm:pt>
    <dgm:pt modelId="{97A784FF-D1A7-483A-A349-4B24C82B8F01}" type="pres">
      <dgm:prSet presAssocID="{45B440C7-EC6D-4835-8F77-D4BB07E8D9CD}" presName="connectorText" presStyleLbl="sibTrans2D1" presStyleIdx="2" presStyleCnt="3"/>
      <dgm:spPr/>
    </dgm:pt>
    <dgm:pt modelId="{3A292899-D4CB-4480-B98D-1DC97DF151C9}" type="pres">
      <dgm:prSet presAssocID="{F83530EB-39B7-44BB-93F4-1B5B524A370B}" presName="node" presStyleLbl="node1" presStyleIdx="3" presStyleCnt="4">
        <dgm:presLayoutVars>
          <dgm:bulletEnabled val="1"/>
        </dgm:presLayoutVars>
      </dgm:prSet>
      <dgm:spPr/>
    </dgm:pt>
  </dgm:ptLst>
  <dgm:cxnLst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0368E739-96DC-4E4A-9B74-FBDBC310A5FB}" srcId="{EDF35E2D-A8AF-4135-AA19-BFC896A57A5B}" destId="{27558668-DB18-4FE1-880F-1F209D9E8803}" srcOrd="2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3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C8B28CC3-244C-4567-A5C2-0A926864DD47}" type="presParOf" srcId="{2560291F-2BF3-4135-9D37-FA67B2136D23}" destId="{A9BB5528-3C8B-471C-AFE5-6BBABEE59A99}" srcOrd="4" destOrd="0" presId="urn:microsoft.com/office/officeart/2005/8/layout/process1"/>
    <dgm:cxn modelId="{C7069980-91A5-4379-BF0F-2A0FB753B79A}" type="presParOf" srcId="{2560291F-2BF3-4135-9D37-FA67B2136D23}" destId="{760FDF7C-315E-4776-A79F-0F13930FA5A4}" srcOrd="5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5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4"/>
      <dgm:spPr/>
    </dgm:pt>
    <dgm:pt modelId="{55512C91-C1B1-437C-BB17-E76D8CA49835}" type="pres">
      <dgm:prSet presAssocID="{A951993E-910C-4096-934D-75AB507D2FDA}" presName="connectorText" presStyleLbl="sibTrans2D1" presStyleIdx="0" presStyleCnt="4"/>
      <dgm:spPr/>
    </dgm:pt>
    <dgm:pt modelId="{B442865C-6E12-4B99-B12E-2B98F4ABF26F}" type="pres">
      <dgm:prSet presAssocID="{6A2053A4-9A06-4667-9ED9-ADA82EAFFA4E}" presName="node" presStyleLbl="node1" presStyleIdx="1" presStyleCnt="5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4"/>
      <dgm:spPr/>
    </dgm:pt>
    <dgm:pt modelId="{07CAA293-5835-4256-B953-068439889290}" type="pres">
      <dgm:prSet presAssocID="{C96C160C-D05E-4D28-B2BB-F5540C8F4CD3}" presName="connectorText" presStyleLbl="sibTrans2D1" presStyleIdx="1" presStyleCnt="4"/>
      <dgm:spPr/>
    </dgm:pt>
    <dgm:pt modelId="{E3522795-F8BD-4306-B33A-92C194C4F8CD}" type="pres">
      <dgm:prSet presAssocID="{72D0F0B8-0655-4024-B075-00B5CE13DCC8}" presName="node" presStyleLbl="node1" presStyleIdx="2" presStyleCnt="5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4"/>
      <dgm:spPr/>
    </dgm:pt>
    <dgm:pt modelId="{AE8403F7-B9CA-435A-B16F-9162ED7355D0}" type="pres">
      <dgm:prSet presAssocID="{51FDABBA-67C5-4310-B1DE-A1969221DC21}" presName="connectorText" presStyleLbl="sibTrans2D1" presStyleIdx="2" presStyleCnt="4"/>
      <dgm:spPr/>
    </dgm:pt>
    <dgm:pt modelId="{A9BB5528-3C8B-471C-AFE5-6BBABEE59A99}" type="pres">
      <dgm:prSet presAssocID="{27558668-DB18-4FE1-880F-1F209D9E8803}" presName="node" presStyleLbl="node1" presStyleIdx="3" presStyleCnt="5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4"/>
      <dgm:spPr/>
    </dgm:pt>
    <dgm:pt modelId="{97A784FF-D1A7-483A-A349-4B24C82B8F01}" type="pres">
      <dgm:prSet presAssocID="{45B440C7-EC6D-4835-8F77-D4BB07E8D9CD}" presName="connectorText" presStyleLbl="sibTrans2D1" presStyleIdx="3" presStyleCnt="4"/>
      <dgm:spPr/>
    </dgm:pt>
    <dgm:pt modelId="{3A292899-D4CB-4480-B98D-1DC97DF151C9}" type="pres">
      <dgm:prSet presAssocID="{F83530EB-39B7-44BB-93F4-1B5B524A370B}" presName="node" presStyleLbl="node1" presStyleIdx="4" presStyleCnt="5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5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4"/>
      <dgm:spPr/>
    </dgm:pt>
    <dgm:pt modelId="{55512C91-C1B1-437C-BB17-E76D8CA49835}" type="pres">
      <dgm:prSet presAssocID="{A951993E-910C-4096-934D-75AB507D2FDA}" presName="connectorText" presStyleLbl="sibTrans2D1" presStyleIdx="0" presStyleCnt="4"/>
      <dgm:spPr/>
    </dgm:pt>
    <dgm:pt modelId="{B442865C-6E12-4B99-B12E-2B98F4ABF26F}" type="pres">
      <dgm:prSet presAssocID="{6A2053A4-9A06-4667-9ED9-ADA82EAFFA4E}" presName="node" presStyleLbl="node1" presStyleIdx="1" presStyleCnt="5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4"/>
      <dgm:spPr/>
    </dgm:pt>
    <dgm:pt modelId="{07CAA293-5835-4256-B953-068439889290}" type="pres">
      <dgm:prSet presAssocID="{C96C160C-D05E-4D28-B2BB-F5540C8F4CD3}" presName="connectorText" presStyleLbl="sibTrans2D1" presStyleIdx="1" presStyleCnt="4"/>
      <dgm:spPr/>
    </dgm:pt>
    <dgm:pt modelId="{E3522795-F8BD-4306-B33A-92C194C4F8CD}" type="pres">
      <dgm:prSet presAssocID="{72D0F0B8-0655-4024-B075-00B5CE13DCC8}" presName="node" presStyleLbl="node1" presStyleIdx="2" presStyleCnt="5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4"/>
      <dgm:spPr/>
    </dgm:pt>
    <dgm:pt modelId="{AE8403F7-B9CA-435A-B16F-9162ED7355D0}" type="pres">
      <dgm:prSet presAssocID="{51FDABBA-67C5-4310-B1DE-A1969221DC21}" presName="connectorText" presStyleLbl="sibTrans2D1" presStyleIdx="2" presStyleCnt="4"/>
      <dgm:spPr/>
    </dgm:pt>
    <dgm:pt modelId="{A9BB5528-3C8B-471C-AFE5-6BBABEE59A99}" type="pres">
      <dgm:prSet presAssocID="{27558668-DB18-4FE1-880F-1F209D9E8803}" presName="node" presStyleLbl="node1" presStyleIdx="3" presStyleCnt="5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4"/>
      <dgm:spPr/>
    </dgm:pt>
    <dgm:pt modelId="{97A784FF-D1A7-483A-A349-4B24C82B8F01}" type="pres">
      <dgm:prSet presAssocID="{45B440C7-EC6D-4835-8F77-D4BB07E8D9CD}" presName="connectorText" presStyleLbl="sibTrans2D1" presStyleIdx="3" presStyleCnt="4"/>
      <dgm:spPr/>
    </dgm:pt>
    <dgm:pt modelId="{3A292899-D4CB-4480-B98D-1DC97DF151C9}" type="pres">
      <dgm:prSet presAssocID="{F83530EB-39B7-44BB-93F4-1B5B524A370B}" presName="node" presStyleLbl="node1" presStyleIdx="4" presStyleCnt="5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5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4"/>
      <dgm:spPr/>
    </dgm:pt>
    <dgm:pt modelId="{55512C91-C1B1-437C-BB17-E76D8CA49835}" type="pres">
      <dgm:prSet presAssocID="{A951993E-910C-4096-934D-75AB507D2FDA}" presName="connectorText" presStyleLbl="sibTrans2D1" presStyleIdx="0" presStyleCnt="4"/>
      <dgm:spPr/>
    </dgm:pt>
    <dgm:pt modelId="{B442865C-6E12-4B99-B12E-2B98F4ABF26F}" type="pres">
      <dgm:prSet presAssocID="{6A2053A4-9A06-4667-9ED9-ADA82EAFFA4E}" presName="node" presStyleLbl="node1" presStyleIdx="1" presStyleCnt="5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4"/>
      <dgm:spPr/>
    </dgm:pt>
    <dgm:pt modelId="{07CAA293-5835-4256-B953-068439889290}" type="pres">
      <dgm:prSet presAssocID="{C96C160C-D05E-4D28-B2BB-F5540C8F4CD3}" presName="connectorText" presStyleLbl="sibTrans2D1" presStyleIdx="1" presStyleCnt="4"/>
      <dgm:spPr/>
    </dgm:pt>
    <dgm:pt modelId="{E3522795-F8BD-4306-B33A-92C194C4F8CD}" type="pres">
      <dgm:prSet presAssocID="{72D0F0B8-0655-4024-B075-00B5CE13DCC8}" presName="node" presStyleLbl="node1" presStyleIdx="2" presStyleCnt="5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4"/>
      <dgm:spPr/>
    </dgm:pt>
    <dgm:pt modelId="{AE8403F7-B9CA-435A-B16F-9162ED7355D0}" type="pres">
      <dgm:prSet presAssocID="{51FDABBA-67C5-4310-B1DE-A1969221DC21}" presName="connectorText" presStyleLbl="sibTrans2D1" presStyleIdx="2" presStyleCnt="4"/>
      <dgm:spPr/>
    </dgm:pt>
    <dgm:pt modelId="{A9BB5528-3C8B-471C-AFE5-6BBABEE59A99}" type="pres">
      <dgm:prSet presAssocID="{27558668-DB18-4FE1-880F-1F209D9E8803}" presName="node" presStyleLbl="node1" presStyleIdx="3" presStyleCnt="5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4"/>
      <dgm:spPr/>
    </dgm:pt>
    <dgm:pt modelId="{97A784FF-D1A7-483A-A349-4B24C82B8F01}" type="pres">
      <dgm:prSet presAssocID="{45B440C7-EC6D-4835-8F77-D4BB07E8D9CD}" presName="connectorText" presStyleLbl="sibTrans2D1" presStyleIdx="3" presStyleCnt="4"/>
      <dgm:spPr/>
    </dgm:pt>
    <dgm:pt modelId="{3A292899-D4CB-4480-B98D-1DC97DF151C9}" type="pres">
      <dgm:prSet presAssocID="{F83530EB-39B7-44BB-93F4-1B5B524A370B}" presName="node" presStyleLbl="node1" presStyleIdx="4" presStyleCnt="5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0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27444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699132" y="953979"/>
          <a:ext cx="331078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99132" y="1031439"/>
        <a:ext cx="231755" cy="232382"/>
      </dsp:txXfrm>
    </dsp:sp>
    <dsp:sp modelId="{CFFCBEBA-4E47-45C5-93CE-DCAB879DDAEB}">
      <dsp:nvSpPr>
        <dsp:cNvPr id="0" name=""/>
        <dsp:cNvSpPr/>
      </dsp:nvSpPr>
      <dsp:spPr>
        <a:xfrm>
          <a:off x="2186379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3823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5512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5512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2764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0208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1897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1897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59148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86592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4459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3809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59148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86592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0637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89961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2764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0208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4253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3577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6379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3823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0551" y="2515682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19306" y="2593142"/>
        <a:ext cx="230430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1918" y="4077385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1918" y="4154845"/>
        <a:ext cx="230430" cy="232382"/>
      </dsp:txXfrm>
    </dsp:sp>
    <dsp:sp modelId="{FED7D4CF-8D6F-4C60-AD50-09394EDB1804}">
      <dsp:nvSpPr>
        <dsp:cNvPr id="0" name=""/>
        <dsp:cNvSpPr/>
      </dsp:nvSpPr>
      <dsp:spPr>
        <a:xfrm>
          <a:off x="2186379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3823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6299" y="4077385"/>
          <a:ext cx="332976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6299" y="4154845"/>
        <a:ext cx="233083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Data Collection</a:t>
          </a:r>
        </a:p>
      </dsp:txBody>
      <dsp:txXfrm>
        <a:off x="44665" y="2106299"/>
        <a:ext cx="2060143" cy="1206068"/>
      </dsp:txXfrm>
    </dsp:sp>
    <dsp:sp modelId="{799C908E-7728-490F-98A4-EA8DFE6F5AE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5850" y="2550475"/>
        <a:ext cx="316861" cy="317716"/>
      </dsp:txXfrm>
    </dsp:sp>
    <dsp:sp modelId="{A9BB5528-3C8B-471C-AFE5-6BBABEE59A99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Estimation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(training)</a:t>
          </a:r>
        </a:p>
      </dsp:txBody>
      <dsp:txXfrm>
        <a:off x="3033928" y="2106299"/>
        <a:ext cx="2060143" cy="1206068"/>
      </dsp:txXfrm>
    </dsp:sp>
    <dsp:sp modelId="{760FDF7C-315E-4776-A79F-0F13930FA5A4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45112" y="2550475"/>
        <a:ext cx="316861" cy="317716"/>
      </dsp:txXfrm>
    </dsp:sp>
    <dsp:sp modelId="{3A292899-D4CB-4480-B98D-1DC97DF151C9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Validation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(testing)</a:t>
          </a:r>
        </a:p>
      </dsp:txBody>
      <dsp:txXfrm>
        <a:off x="6023190" y="2106299"/>
        <a:ext cx="2060143" cy="12060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3571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Collection</a:t>
          </a:r>
        </a:p>
      </dsp:txBody>
      <dsp:txXfrm>
        <a:off x="32302" y="2247592"/>
        <a:ext cx="1504241" cy="923482"/>
      </dsp:txXfrm>
    </dsp:sp>
    <dsp:sp modelId="{799C908E-7728-490F-98A4-EA8DFE6F5AEA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21445" y="2593142"/>
        <a:ext cx="231757" cy="232382"/>
      </dsp:txXfrm>
    </dsp:sp>
    <dsp:sp modelId="{B442865C-6E12-4B99-B12E-2B98F4ABF26F}">
      <dsp:nvSpPr>
        <dsp:cNvPr id="0" name=""/>
        <dsp:cNvSpPr/>
      </dsp:nvSpPr>
      <dsp:spPr>
        <a:xfrm>
          <a:off x="2189956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Domain Assumption Elicitation</a:t>
          </a:r>
        </a:p>
      </dsp:txBody>
      <dsp:txXfrm>
        <a:off x="2218687" y="2247592"/>
        <a:ext cx="1504241" cy="923482"/>
      </dsp:txXfrm>
    </dsp:sp>
    <dsp:sp modelId="{A585E2D5-DDC0-4089-A298-ABF36AF7F087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907829" y="2593142"/>
        <a:ext cx="231757" cy="232382"/>
      </dsp:txXfrm>
    </dsp:sp>
    <dsp:sp modelId="{A9BB5528-3C8B-471C-AFE5-6BBABEE59A99}">
      <dsp:nvSpPr>
        <dsp:cNvPr id="0" name=""/>
        <dsp:cNvSpPr/>
      </dsp:nvSpPr>
      <dsp:spPr>
        <a:xfrm>
          <a:off x="4376340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Estimation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(training)</a:t>
          </a:r>
        </a:p>
      </dsp:txBody>
      <dsp:txXfrm>
        <a:off x="4405071" y="2247592"/>
        <a:ext cx="1504241" cy="923482"/>
      </dsp:txXfrm>
    </dsp:sp>
    <dsp:sp modelId="{760FDF7C-315E-4776-A79F-0F13930FA5A4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94214" y="2593142"/>
        <a:ext cx="231757" cy="232382"/>
      </dsp:txXfrm>
    </dsp:sp>
    <dsp:sp modelId="{3A292899-D4CB-4480-B98D-1DC97DF151C9}">
      <dsp:nvSpPr>
        <dsp:cNvPr id="0" name=""/>
        <dsp:cNvSpPr/>
      </dsp:nvSpPr>
      <dsp:spPr>
        <a:xfrm>
          <a:off x="6562724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(testing)</a:t>
          </a:r>
        </a:p>
      </dsp:txBody>
      <dsp:txXfrm>
        <a:off x="6591455" y="2247592"/>
        <a:ext cx="1504241" cy="923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396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7616" y="2329285"/>
        <a:ext cx="1183016" cy="760096"/>
      </dsp:txXfrm>
    </dsp:sp>
    <dsp:sp modelId="{799C908E-7728-490F-98A4-EA8DFE6F5AEA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312" y="2617797"/>
        <a:ext cx="182578" cy="183071"/>
      </dsp:txXfrm>
    </dsp:sp>
    <dsp:sp modelId="{B442865C-6E12-4B99-B12E-2B98F4ABF26F}">
      <dsp:nvSpPr>
        <dsp:cNvPr id="0" name=""/>
        <dsp:cNvSpPr/>
      </dsp:nvSpPr>
      <dsp:spPr>
        <a:xfrm>
          <a:off x="1726406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0054" y="2329285"/>
        <a:ext cx="1183016" cy="760096"/>
      </dsp:txXfrm>
    </dsp:sp>
    <dsp:sp modelId="{A585E2D5-DDC0-4089-A298-ABF36AF7F087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79750" y="2617797"/>
        <a:ext cx="182578" cy="183071"/>
      </dsp:txXfrm>
    </dsp:sp>
    <dsp:sp modelId="{E3522795-F8BD-4306-B33A-92C194C4F8CD}">
      <dsp:nvSpPr>
        <dsp:cNvPr id="0" name=""/>
        <dsp:cNvSpPr/>
      </dsp:nvSpPr>
      <dsp:spPr>
        <a:xfrm>
          <a:off x="3448843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2491" y="2329285"/>
        <a:ext cx="1183016" cy="760096"/>
      </dsp:txXfrm>
    </dsp:sp>
    <dsp:sp modelId="{801E1E22-F6A5-4323-9DD4-C2A69D36E838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02187" y="2617797"/>
        <a:ext cx="182578" cy="183071"/>
      </dsp:txXfrm>
    </dsp:sp>
    <dsp:sp modelId="{A9BB5528-3C8B-471C-AFE5-6BBABEE59A99}">
      <dsp:nvSpPr>
        <dsp:cNvPr id="0" name=""/>
        <dsp:cNvSpPr/>
      </dsp:nvSpPr>
      <dsp:spPr>
        <a:xfrm>
          <a:off x="5171281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194929" y="2329285"/>
        <a:ext cx="1183016" cy="760096"/>
      </dsp:txXfrm>
    </dsp:sp>
    <dsp:sp modelId="{760FDF7C-315E-4776-A79F-0F13930FA5A4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24624" y="2617797"/>
        <a:ext cx="182578" cy="183071"/>
      </dsp:txXfrm>
    </dsp:sp>
    <dsp:sp modelId="{3A292899-D4CB-4480-B98D-1DC97DF151C9}">
      <dsp:nvSpPr>
        <dsp:cNvPr id="0" name=""/>
        <dsp:cNvSpPr/>
      </dsp:nvSpPr>
      <dsp:spPr>
        <a:xfrm>
          <a:off x="689371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17366" y="2329285"/>
        <a:ext cx="1183016" cy="7600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396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7616" y="2329285"/>
        <a:ext cx="1183016" cy="760096"/>
      </dsp:txXfrm>
    </dsp:sp>
    <dsp:sp modelId="{799C908E-7728-490F-98A4-EA8DFE6F5AEA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312" y="2617797"/>
        <a:ext cx="182578" cy="183071"/>
      </dsp:txXfrm>
    </dsp:sp>
    <dsp:sp modelId="{B442865C-6E12-4B99-B12E-2B98F4ABF26F}">
      <dsp:nvSpPr>
        <dsp:cNvPr id="0" name=""/>
        <dsp:cNvSpPr/>
      </dsp:nvSpPr>
      <dsp:spPr>
        <a:xfrm>
          <a:off x="1726406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0054" y="2329285"/>
        <a:ext cx="1183016" cy="760096"/>
      </dsp:txXfrm>
    </dsp:sp>
    <dsp:sp modelId="{A585E2D5-DDC0-4089-A298-ABF36AF7F087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79750" y="2617797"/>
        <a:ext cx="182578" cy="183071"/>
      </dsp:txXfrm>
    </dsp:sp>
    <dsp:sp modelId="{E3522795-F8BD-4306-B33A-92C194C4F8CD}">
      <dsp:nvSpPr>
        <dsp:cNvPr id="0" name=""/>
        <dsp:cNvSpPr/>
      </dsp:nvSpPr>
      <dsp:spPr>
        <a:xfrm>
          <a:off x="3448843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2491" y="2329285"/>
        <a:ext cx="1183016" cy="760096"/>
      </dsp:txXfrm>
    </dsp:sp>
    <dsp:sp modelId="{801E1E22-F6A5-4323-9DD4-C2A69D36E838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02187" y="2617797"/>
        <a:ext cx="182578" cy="183071"/>
      </dsp:txXfrm>
    </dsp:sp>
    <dsp:sp modelId="{A9BB5528-3C8B-471C-AFE5-6BBABEE59A99}">
      <dsp:nvSpPr>
        <dsp:cNvPr id="0" name=""/>
        <dsp:cNvSpPr/>
      </dsp:nvSpPr>
      <dsp:spPr>
        <a:xfrm>
          <a:off x="5171281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194929" y="2329285"/>
        <a:ext cx="1183016" cy="760096"/>
      </dsp:txXfrm>
    </dsp:sp>
    <dsp:sp modelId="{760FDF7C-315E-4776-A79F-0F13930FA5A4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24624" y="2617797"/>
        <a:ext cx="182578" cy="183071"/>
      </dsp:txXfrm>
    </dsp:sp>
    <dsp:sp modelId="{3A292899-D4CB-4480-B98D-1DC97DF151C9}">
      <dsp:nvSpPr>
        <dsp:cNvPr id="0" name=""/>
        <dsp:cNvSpPr/>
      </dsp:nvSpPr>
      <dsp:spPr>
        <a:xfrm>
          <a:off x="689371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17366" y="2329285"/>
        <a:ext cx="1183016" cy="7600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396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7616" y="2329285"/>
        <a:ext cx="1183016" cy="760096"/>
      </dsp:txXfrm>
    </dsp:sp>
    <dsp:sp modelId="{799C908E-7728-490F-98A4-EA8DFE6F5AEA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312" y="2617797"/>
        <a:ext cx="182578" cy="183071"/>
      </dsp:txXfrm>
    </dsp:sp>
    <dsp:sp modelId="{B442865C-6E12-4B99-B12E-2B98F4ABF26F}">
      <dsp:nvSpPr>
        <dsp:cNvPr id="0" name=""/>
        <dsp:cNvSpPr/>
      </dsp:nvSpPr>
      <dsp:spPr>
        <a:xfrm>
          <a:off x="1726406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0054" y="2329285"/>
        <a:ext cx="1183016" cy="760096"/>
      </dsp:txXfrm>
    </dsp:sp>
    <dsp:sp modelId="{A585E2D5-DDC0-4089-A298-ABF36AF7F087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79750" y="2617797"/>
        <a:ext cx="182578" cy="183071"/>
      </dsp:txXfrm>
    </dsp:sp>
    <dsp:sp modelId="{E3522795-F8BD-4306-B33A-92C194C4F8CD}">
      <dsp:nvSpPr>
        <dsp:cNvPr id="0" name=""/>
        <dsp:cNvSpPr/>
      </dsp:nvSpPr>
      <dsp:spPr>
        <a:xfrm>
          <a:off x="3448843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2491" y="2329285"/>
        <a:ext cx="1183016" cy="760096"/>
      </dsp:txXfrm>
    </dsp:sp>
    <dsp:sp modelId="{801E1E22-F6A5-4323-9DD4-C2A69D36E838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02187" y="2617797"/>
        <a:ext cx="182578" cy="183071"/>
      </dsp:txXfrm>
    </dsp:sp>
    <dsp:sp modelId="{A9BB5528-3C8B-471C-AFE5-6BBABEE59A99}">
      <dsp:nvSpPr>
        <dsp:cNvPr id="0" name=""/>
        <dsp:cNvSpPr/>
      </dsp:nvSpPr>
      <dsp:spPr>
        <a:xfrm>
          <a:off x="5171281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194929" y="2329285"/>
        <a:ext cx="1183016" cy="760096"/>
      </dsp:txXfrm>
    </dsp:sp>
    <dsp:sp modelId="{760FDF7C-315E-4776-A79F-0F13930FA5A4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24624" y="2617797"/>
        <a:ext cx="182578" cy="183071"/>
      </dsp:txXfrm>
    </dsp:sp>
    <dsp:sp modelId="{3A292899-D4CB-4480-B98D-1DC97DF151C9}">
      <dsp:nvSpPr>
        <dsp:cNvPr id="0" name=""/>
        <dsp:cNvSpPr/>
      </dsp:nvSpPr>
      <dsp:spPr>
        <a:xfrm>
          <a:off x="689371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17366" y="2329285"/>
        <a:ext cx="1183016" cy="7600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>
          <a:off x="8270147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8270147" y="2617498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21E8-D1A8-4FA7-36F3-15AE1F201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5E944-F757-C71A-30FC-39B01DD46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9476-D3A5-1843-8088-F2194FF7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0CAF-218B-323B-E00E-0A906EE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C4BC-6B68-1C45-655E-5E928A8F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D74A-940B-9325-AC0E-4E312AF6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3D7F-F5FE-F556-1295-6CB334B34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BDCC-A15C-0CBF-067C-6389C7D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05BC5-1A4B-CA85-6C92-9D8EDD36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85CBC-004A-2E47-33C0-2CCAC72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0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E5B93-41AC-018E-0D3C-2E7A6A77E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3BF44-0940-0A4F-B0E7-A444D0AA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5EE4-78CD-1E3E-3FEB-15FC2109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00B1-0971-A498-4784-33B44AA4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A1D-139A-9E04-5249-08F1605E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55EB-9647-5722-3E43-F0E79062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03119-2849-97A4-81E9-F58772AA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DF6D-4358-38E7-CA5F-0DFD11BE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A55A6-F484-D0F0-DD4F-6430B395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7D59-14CF-12DF-A24D-BA867113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C56F-7582-F5E5-6760-0A48127A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0176-1FFE-A4DC-BDDD-7AB0D783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21F2-D914-AA71-2A13-C6AD793C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91815-F32C-79C6-F80C-A5BBD2C0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C5C-8202-C2B0-6F99-1BA0298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4F-7807-AF97-88C5-8E6D2FA2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9397-89DF-65C1-9E32-81C93174B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F490D-873A-0C48-46D6-D3C939037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FE2A9-3B82-EEB3-E11B-CF498EB6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18C81-3240-EC54-F4DF-4DFC3627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98B5-3F04-CF4D-2277-871D78E1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8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4C3F-45A7-DA67-F289-6F809EC3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ABB36-A006-B3F9-A145-70C6BCD2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71977-979A-99C0-CE46-6C1471937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7613D-1728-12D5-8D7F-D158B85E9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205F0-5FF5-2E8C-5914-D55636BFA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E2D11-B1D6-FD98-FEE3-B50DF9CA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E0587-0F4D-1056-2D6B-8D70001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69514-D4D3-1A0C-718A-0565EDC0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2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F843-F750-3E88-99A3-567A7053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AF55A-A754-5EAB-2605-A5C089E6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B8E6A-683E-93FE-D008-2BB23694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4B0FA-5B2A-D625-E59C-07418CA8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395A-8E7B-E646-828F-4F9AE880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31A2E-0DF7-4404-65B2-F3C992E4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90C0A-C670-4146-9E75-78C1E3C7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9DE2-D029-A208-FC2A-F79160C8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694B-7DBD-0C78-383F-42CAA4C0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358C2-1B9C-26CE-0DE4-294C23B55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A6462-808D-1E93-9819-52773353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74754-9004-74CF-72C6-30CF5B89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86DE7-1C51-233F-32DD-831DF754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9B7F-AB62-3B55-3377-85101AB6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7D260-78A4-5423-46E5-AB99F2983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76F8-A8D8-016E-8A9C-46BCE3891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54A23-94C1-BEFD-3F67-71C80972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55BF0-D34F-899D-1FB8-B37FD1C1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CC56-80A0-3F27-57FF-DF10380C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959D4-A39C-C2A9-E35A-17CBC20B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15EE-5F98-EAC8-3D57-93F05E541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F279-581C-0FF7-E891-4C053EA0E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69D4-ACD8-E120-D12F-BA4F2A23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D0BB-1444-8ED2-EC8E-0F95756A2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7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diagramColors" Target="../diagrams/colors8.xml"/><Relationship Id="rId12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8.png"/><Relationship Id="rId4" Type="http://schemas.openxmlformats.org/officeDocument/2006/relationships/diagramData" Target="../diagrams/data8.xml"/><Relationship Id="rId9" Type="http://schemas.openxmlformats.org/officeDocument/2006/relationships/image" Target="../media/image16.pn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2.xml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.gluon.ai/stable/index.html" TargetMode="External"/><Relationship Id="rId7" Type="http://schemas.openxmlformats.org/officeDocument/2006/relationships/hyperlink" Target="https://hyperopt.github.io/hyperopt-sklearn/" TargetMode="External"/><Relationship Id="rId2" Type="http://schemas.openxmlformats.org/officeDocument/2006/relationships/hyperlink" Target="https://docs.h2o.ai/h2o/latest-stable/h2o-docs/autom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ml.github.io/auto-sklearn/master/" TargetMode="External"/><Relationship Id="rId5" Type="http://schemas.openxmlformats.org/officeDocument/2006/relationships/hyperlink" Target="https://microsoft.github.io/FLAML/" TargetMode="External"/><Relationship Id="rId4" Type="http://schemas.openxmlformats.org/officeDocument/2006/relationships/hyperlink" Target="https://azure.microsoft.com/en-us/products/machine-learning/automatedml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5B5-ED69-27C1-9FB0-854DF4386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MS&amp;E 228: Modern Non-Linear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5C2F9-CD64-87A9-69E9-D402FA9F0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Vasilis Syrgkanis</a:t>
            </a:r>
          </a:p>
          <a:p>
            <a:r>
              <a:rPr lang="en-US" dirty="0"/>
              <a:t>MS&amp;E, Stanford</a:t>
            </a:r>
          </a:p>
        </p:txBody>
      </p:sp>
    </p:spTree>
    <p:extLst>
      <p:ext uri="{BB962C8B-B14F-4D97-AF65-F5344CB8AC3E}">
        <p14:creationId xmlns:p14="http://schemas.microsoft.com/office/powerpoint/2010/main" val="153691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09B1ECC-B2E5-34B0-3E7C-97ECAE2D93F5}"/>
              </a:ext>
            </a:extLst>
          </p:cNvPr>
          <p:cNvSpPr txBox="1"/>
          <p:nvPr/>
        </p:nvSpPr>
        <p:spPr>
          <a:xfrm>
            <a:off x="2233723" y="1944641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2460D1-1F6F-6ADF-BD43-5622C09F94A8}"/>
                  </a:ext>
                </a:extLst>
              </p:cNvPr>
              <p:cNvSpPr txBox="1"/>
              <p:nvPr/>
            </p:nvSpPr>
            <p:spPr>
              <a:xfrm>
                <a:off x="4650457" y="1833141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2460D1-1F6F-6ADF-BD43-5622C09F9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3141"/>
                <a:ext cx="1704614" cy="95451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72076F-F803-DCD9-19B6-27364A32933C}"/>
                  </a:ext>
                </a:extLst>
              </p:cNvPr>
              <p:cNvSpPr txBox="1"/>
              <p:nvPr/>
            </p:nvSpPr>
            <p:spPr>
              <a:xfrm>
                <a:off x="6672882" y="1578283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pPr/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72076F-F803-DCD9-19B6-27364A32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78283"/>
                <a:ext cx="3044931" cy="146423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354596"/>
              </p:ext>
            </p:extLst>
          </p:nvPr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85689-D1D4-E8C1-B80C-0B81049E5767}"/>
                  </a:ext>
                </a:extLst>
              </p:cNvPr>
              <p:cNvSpPr txBox="1"/>
              <p:nvPr/>
            </p:nvSpPr>
            <p:spPr>
              <a:xfrm>
                <a:off x="2992870" y="4726226"/>
                <a:ext cx="5510039" cy="1804749"/>
              </a:xfrm>
              <a:prstGeom prst="wedgeRoundRectCallout">
                <a:avLst>
                  <a:gd name="adj1" fmla="val 90060"/>
                  <a:gd name="adj2" fmla="val -84692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There is no way to validate my causal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, given the data that I have! I cannot observe counterfactuals. The best alternative is to quantify uncertainty of my estimate to see how confident I should be in the result.</a:t>
                </a:r>
                <a:endParaRPr lang="en-US" sz="1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85689-D1D4-E8C1-B80C-0B81049E5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70" y="4726226"/>
                <a:ext cx="5510039" cy="1804749"/>
              </a:xfrm>
              <a:prstGeom prst="wedgeRoundRectCallout">
                <a:avLst>
                  <a:gd name="adj1" fmla="val 90060"/>
                  <a:gd name="adj2" fmla="val -84692"/>
                  <a:gd name="adj3" fmla="val 16667"/>
                </a:avLst>
              </a:prstGeom>
              <a:blipFill>
                <a:blip r:embed="rId9"/>
                <a:stretch>
                  <a:fillRect b="-2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1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C749AA7-B7F7-C90C-0A81-9DD3B4D78BA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AB71B782-CAA9-55CC-DECA-D09AC2DB42E8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AB71B782-CAA9-55CC-DECA-D09AC2DB42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34203F8-54DD-B1F2-2E45-F9D9E84FE822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34203F8-54DD-B1F2-2E45-F9D9E84FE8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D49269-4ED1-1E73-380F-E2B2F9E1CEBA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F55F4B0-5076-468D-D7B9-342ABE035F2F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F55F4B0-5076-468D-D7B9-342ABE035F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66F2091-0322-F1AB-8C61-48003894902F}"/>
                </a:ext>
              </a:extLst>
            </p:cNvPr>
            <p:cNvCxnSpPr>
              <a:cxnSpLocks/>
              <a:stCxn id="38" idx="5"/>
              <a:endCxn id="36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EF849C-912A-CDFB-6B3C-0BE79DAF5E88}"/>
                </a:ext>
              </a:extLst>
            </p:cNvPr>
            <p:cNvCxnSpPr>
              <a:stCxn id="35" idx="7"/>
              <a:endCxn id="38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849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898478"/>
              </p:ext>
            </p:extLst>
          </p:nvPr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173360B-5871-79F7-FC2D-F988AAEF549C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E23B73-E2EE-C66E-7CB4-50352FBADA0C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E23B73-E2EE-C66E-7CB4-50352FBAD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05819B-73BC-9201-CC56-02BD92A39879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pPr/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05819B-73BC-9201-CC56-02BD92A39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Sneak Peek in Future Lectures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2992870" y="4726226"/>
            <a:ext cx="5510039" cy="1804749"/>
          </a:xfrm>
          <a:prstGeom prst="wedgeRoundRectCallout">
            <a:avLst>
              <a:gd name="adj1" fmla="val 81762"/>
              <a:gd name="adj2" fmla="val -2879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What if my domain assumptions were wrong? How confident should I be of the result? What if there is some remnant unobserved confounder? Can I at least give some bound on the correct answer?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0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DABDD-1368-11CF-8A89-36B387507596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DABDD-1368-11CF-8A89-36B387507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1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4305732D-5D9D-1C64-4698-DB60CFA8DDC1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A7FA2863-3529-565A-7EAE-C7A2E09C5366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A7FA2863-3529-565A-7EAE-C7A2E09C53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CCE9196-4BAA-53A5-A2DE-F6CF5B2E1577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CCE9196-4BAA-53A5-A2DE-F6CF5B2E15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892212B-4E6C-E92B-891A-30A3D28BEC2C}"/>
                </a:ext>
              </a:extLst>
            </p:cNvPr>
            <p:cNvCxnSpPr>
              <a:cxnSpLocks/>
              <a:stCxn id="36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61904CB-E075-9B4E-5ACE-69DB3399981D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61904CB-E075-9B4E-5ACE-69DB339998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ED8BAB0-A25C-6D09-39B7-300BB67A2695}"/>
                </a:ext>
              </a:extLst>
            </p:cNvPr>
            <p:cNvCxnSpPr>
              <a:cxnSpLocks/>
              <a:stCxn id="39" idx="5"/>
              <a:endCxn id="37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5384F7-05C1-EE76-8A8C-C5E1B501BC6C}"/>
                </a:ext>
              </a:extLst>
            </p:cNvPr>
            <p:cNvCxnSpPr>
              <a:stCxn id="36" idx="7"/>
              <a:endCxn id="39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493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Sneak Peek in Future Lectures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3990560" y="4316371"/>
            <a:ext cx="5173317" cy="783193"/>
          </a:xfrm>
          <a:prstGeom prst="wedgeRoundRectCallout">
            <a:avLst>
              <a:gd name="adj1" fmla="val 2960"/>
              <a:gd name="adj2" fmla="val 14823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What decision or policy should I implement? Should we treat? Who should be treated?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pPr/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53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Practically Relevant Material we might not get to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3990560" y="4316371"/>
            <a:ext cx="5173317" cy="1123712"/>
          </a:xfrm>
          <a:prstGeom prst="wedgeRoundRectCallout">
            <a:avLst>
              <a:gd name="adj1" fmla="val -34696"/>
              <a:gd name="adj2" fmla="val 8886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What RCT/experiment should I run next to validate my finding/policy and collect new data, validate/invalidate domain assumptions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pPr/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04879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Today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pPr/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/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So I need to estimate this </a:t>
                </a: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bigger predictive model, predicting the outcome from the treatment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 and the controls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, </a:t>
                </a:r>
                <a:r>
                  <a:rPr lang="en-US" sz="2000" b="1" dirty="0">
                    <a:solidFill>
                      <a:srgbClr val="C00000"/>
                    </a:solidFill>
                    <a:latin typeface="Calibri Light" panose="020F0302020204030204"/>
                  </a:rPr>
                  <a:t>in some manner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. Then average the predictive values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fixing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blipFill>
                <a:blip r:embed="rId15"/>
                <a:stretch>
                  <a:fillRect b="-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092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BAB2-B0B4-173D-9B15-5A878853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C396-A5AE-BFAB-0939-FCEEB59B7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estimate predictive models without linearity assumptions</a:t>
            </a:r>
          </a:p>
          <a:p>
            <a:r>
              <a:rPr lang="en-US" dirty="0"/>
              <a:t>Overview of major mainstream machine learning methods</a:t>
            </a:r>
          </a:p>
          <a:p>
            <a:r>
              <a:rPr lang="en-US" dirty="0"/>
              <a:t>Random Forests, Gradient Boosted Forests, Neural Networks</a:t>
            </a:r>
          </a:p>
          <a:p>
            <a:r>
              <a:rPr lang="en-US" dirty="0"/>
              <a:t>Some theoretical guarantees and justification (similar to lasso)</a:t>
            </a:r>
          </a:p>
          <a:p>
            <a:r>
              <a:rPr lang="en-US" dirty="0"/>
              <a:t>How to combine models (stacking)</a:t>
            </a:r>
          </a:p>
          <a:p>
            <a:r>
              <a:rPr lang="en-US" dirty="0"/>
              <a:t>How to automate the process (</a:t>
            </a:r>
            <a:r>
              <a:rPr lang="en-US" dirty="0" err="1"/>
              <a:t>automl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Next lecture:</a:t>
            </a:r>
          </a:p>
          <a:p>
            <a:r>
              <a:rPr lang="en-US" dirty="0"/>
              <a:t>Using ML as black-box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5142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Non-Linear Predictive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5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9979-747E-5DC1-010C-32A70605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/>
                      <m:t>𝑛</m:t>
                    </m:r>
                  </m:oMath>
                </a14:m>
                <a:r>
                  <a:rPr lang="en-US" dirty="0"/>
                  <a:t>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/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/>
                            </m:ctrlPr>
                          </m:sSubPr>
                          <m:e>
                            <m:r>
                              <a:rPr lang="en-US" b="0" i="1" smtClean="0"/>
                              <m:t>𝑍</m:t>
                            </m:r>
                          </m:e>
                          <m:sub>
                            <m:r>
                              <a:rPr lang="en-US" b="0" i="1" smtClean="0"/>
                              <m:t>1</m:t>
                            </m:r>
                          </m:sub>
                        </m:sSub>
                        <m:r>
                          <a:rPr lang="en-US" b="0" i="1" smtClean="0"/>
                          <m:t>,</m:t>
                        </m:r>
                        <m:sSub>
                          <m:sSubPr>
                            <m:ctrlPr>
                              <a:rPr lang="en-US" b="0" i="1" smtClean="0"/>
                            </m:ctrlPr>
                          </m:sSubPr>
                          <m:e>
                            <m:r>
                              <a:rPr lang="en-US" b="0" i="1" smtClean="0"/>
                              <m:t>𝑌</m:t>
                            </m:r>
                          </m:e>
                          <m:sub>
                            <m:r>
                              <a:rPr lang="en-US" b="0" i="1" smtClean="0"/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/>
                      <m:t>,…,</m:t>
                    </m:r>
                    <m:d>
                      <m:dPr>
                        <m:ctrlPr>
                          <a:rPr lang="en-US" b="0" i="1" smtClean="0"/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/>
                            </m:ctrlPr>
                          </m:sSubPr>
                          <m:e>
                            <m:r>
                              <a:rPr lang="en-US" b="0" i="1" smtClean="0"/>
                              <m:t>𝑍</m:t>
                            </m:r>
                          </m:e>
                          <m:sub>
                            <m:r>
                              <a:rPr lang="en-US" b="0" i="1" smtClean="0"/>
                              <m:t>𝑛</m:t>
                            </m:r>
                          </m:sub>
                        </m:sSub>
                        <m:r>
                          <a:rPr lang="en-US" b="0" i="1" smtClean="0"/>
                          <m:t>,</m:t>
                        </m:r>
                        <m:sSub>
                          <m:sSubPr>
                            <m:ctrlPr>
                              <a:rPr lang="en-US" b="0" i="1" smtClean="0"/>
                            </m:ctrlPr>
                          </m:sSubPr>
                          <m:e>
                            <m:r>
                              <a:rPr lang="en-US" b="0" i="1" smtClean="0"/>
                              <m:t>𝑌</m:t>
                            </m:r>
                          </m:e>
                          <m:sub>
                            <m:r>
                              <a:rPr lang="en-US" b="0" i="1" smtClean="0"/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drawn </a:t>
                </a:r>
                <a:r>
                  <a:rPr lang="en-US" dirty="0" err="1"/>
                  <a:t>iid</a:t>
                </a:r>
                <a:r>
                  <a:rPr lang="en-US" dirty="0"/>
                  <a:t> from a distribution </a:t>
                </a:r>
                <a14:m>
                  <m:oMath xmlns:m="http://schemas.openxmlformats.org/officeDocument/2006/math">
                    <m:r>
                      <a:rPr lang="en-US" b="0" i="1" smtClean="0"/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Want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/>
                        </m:ctrlPr>
                      </m:accPr>
                      <m:e>
                        <m:r>
                          <a:rPr lang="en-US" b="0" i="1" smtClean="0"/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that approximates the Best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/>
                        <m:t>𝑔</m:t>
                      </m:r>
                      <m:r>
                        <a:rPr lang="en-US" b="0" i="1" smtClean="0"/>
                        <m:t>≔</m:t>
                      </m:r>
                      <m:func>
                        <m:funcPr>
                          <m:ctrlPr>
                            <a:rPr lang="en-US" b="0" i="1" smtClean="0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/>
                            <m:t>arg</m:t>
                          </m:r>
                          <m:limLow>
                            <m:limLowPr>
                              <m:ctrlPr>
                                <a:rPr lang="en-US" b="0" i="1" smtClean="0"/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/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b="0" i="1" smtClean="0"/>
                                  </m:ctrlPr>
                                </m:accPr>
                                <m:e>
                                  <m:r>
                                    <a:rPr lang="en-US" b="0" i="1" smtClean="0"/>
                                    <m:t>𝑔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b="0" i="1" smtClean="0"/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/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/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/>
                                      </m:ctrlPr>
                                    </m:dPr>
                                    <m:e>
                                      <m:r>
                                        <a:rPr lang="en-US" b="0" i="1" smtClean="0"/>
                                        <m:t>𝑌</m:t>
                                      </m:r>
                                      <m:r>
                                        <a:rPr lang="en-US" b="0" i="1" smtClean="0"/>
                                        <m:t> 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/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/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/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/>
                                            <m:t>𝑍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/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Best Prediction rule is Conditional Expectation Function (CEF)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/>
                        <m:t>𝑔</m:t>
                      </m:r>
                      <m:d>
                        <m:dPr>
                          <m:ctrlPr>
                            <a:rPr lang="en-US" b="0" i="1" smtClean="0"/>
                          </m:ctrlPr>
                        </m:dPr>
                        <m:e>
                          <m:r>
                            <a:rPr lang="en-US" b="0" i="1" smtClean="0"/>
                            <m:t>𝑍</m:t>
                          </m:r>
                        </m:e>
                      </m:d>
                      <m:r>
                        <a:rPr lang="en-US" b="0" i="1" smtClean="0"/>
                        <m:t>=</m:t>
                      </m:r>
                      <m:r>
                        <a:rPr lang="en-US" b="0" i="1" smtClean="0"/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/>
                          </m:ctrlPr>
                        </m:dPr>
                        <m:e>
                          <m:r>
                            <a:rPr lang="en-US" b="0" i="1" smtClean="0"/>
                            <m:t>𝑌</m:t>
                          </m:r>
                        </m:e>
                        <m:e>
                          <m:r>
                            <a:rPr lang="en-US" b="0" i="1" smtClean="0"/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want our estimate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/>
                        </m:ctrlPr>
                      </m:accPr>
                      <m:e>
                        <m:r>
                          <a:rPr lang="en-US" b="0" i="1" smtClean="0"/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to be close to </a:t>
                </a:r>
                <a14:m>
                  <m:oMath xmlns:m="http://schemas.openxmlformats.org/officeDocument/2006/math">
                    <m:r>
                      <a:rPr lang="en-US" b="0" i="1" smtClean="0"/>
                      <m:t>𝑔</m:t>
                    </m:r>
                  </m:oMath>
                </a14:m>
                <a:r>
                  <a:rPr lang="en-US" dirty="0"/>
                  <a:t> in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/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/>
                              </m:ctrlPr>
                            </m:accPr>
                            <m:e>
                              <m:r>
                                <a:rPr lang="en-US" b="0" i="1" smtClean="0"/>
                                <m:t>𝑔</m:t>
                              </m:r>
                            </m:e>
                          </m:acc>
                          <m:r>
                            <a:rPr lang="en-US" b="0" i="1" dirty="0" smtClean="0"/>
                            <m:t>−</m:t>
                          </m:r>
                          <m:r>
                            <a:rPr lang="en-US" b="0" i="1" dirty="0" smtClean="0"/>
                            <m:t>𝑔</m:t>
                          </m:r>
                        </m:e>
                      </m:d>
                      <m:r>
                        <a:rPr lang="en-US" b="0" i="1" smtClean="0"/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/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/>
                              </m:ctrlPr>
                            </m:sSubPr>
                            <m:e>
                              <m:r>
                                <a:rPr lang="en-US" b="0" i="1" smtClean="0"/>
                                <m:t>𝐸</m:t>
                              </m:r>
                            </m:e>
                            <m:sub>
                              <m:r>
                                <a:rPr lang="en-US" b="0" i="1" smtClean="0"/>
                                <m:t>𝑍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/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/>
                                      </m:ctrlPr>
                                    </m:accPr>
                                    <m:e>
                                      <m:r>
                                        <a:rPr lang="en-US" b="0" i="1" smtClean="0"/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dirty="0" smtClean="0"/>
                                      </m:ctrlPr>
                                    </m:dPr>
                                    <m:e>
                                      <m:r>
                                        <a:rPr lang="en-US" b="0" i="1" dirty="0" smtClean="0"/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dirty="0" smtClean="0"/>
                                    <m:t>−</m:t>
                                  </m:r>
                                  <m:r>
                                    <a:rPr lang="en-US" b="0" i="1" smtClean="0"/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/>
                                      </m:ctrlPr>
                                    </m:dPr>
                                    <m:e>
                                      <m:r>
                                        <a:rPr lang="en-US" b="0" i="1" smtClean="0"/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/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/>
                        <m:t>→0,  </m:t>
                      </m:r>
                      <m:r>
                        <m:rPr>
                          <m:sty m:val="p"/>
                        </m:rPr>
                        <a:rPr lang="en-US" b="0" i="0" smtClean="0"/>
                        <m:t>as</m:t>
                      </m:r>
                      <m:r>
                        <a:rPr lang="en-US" b="0" i="1" smtClean="0"/>
                        <m:t> </m:t>
                      </m:r>
                      <m:r>
                        <a:rPr lang="en-US" b="0" i="1" smtClean="0"/>
                        <m:t>𝑛</m:t>
                      </m:r>
                      <m:r>
                        <a:rPr lang="en-US" b="0" i="1" smtClean="0"/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50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6B3B-B08E-BA33-B0DB-6E506C44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 Far: Linear CEF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DC3FD-087F-29D4-3711-EF475B0C6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CEF is assumed linear with respect to known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the Best Prediction rule (CEF) coincides with the Best Linear Prediction rule (BLP)</a:t>
                </a:r>
              </a:p>
              <a:p>
                <a:endParaRPr lang="en-US" dirty="0"/>
              </a:p>
              <a:p>
                <a:r>
                  <a:rPr lang="en-US" dirty="0"/>
                  <a:t>We can use OLS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is low-dimensional (p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n) or the multitude of approaches we learned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is high-dimensional (Lasso, </a:t>
                </a:r>
                <a:r>
                  <a:rPr lang="en-US" dirty="0" err="1"/>
                  <a:t>ElasticNet</a:t>
                </a:r>
                <a:r>
                  <a:rPr lang="en-US" dirty="0"/>
                  <a:t>, Ridge, Lava)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DC3FD-087F-29D4-3711-EF475B0C6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79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F57D-7171-044B-A8E5-C93F49FE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make no real assumption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Suppose we only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smooth function</a:t>
                </a:r>
              </a:p>
              <a:p>
                <a:r>
                  <a:rPr lang="en-US" dirty="0"/>
                  <a:t>Formal form of smoothness: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-smooth if it has uniformly bounded and 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-high order derivatives</a:t>
                </a:r>
              </a:p>
              <a:p>
                <a:endParaRPr lang="en-US" dirty="0"/>
              </a:p>
              <a:p>
                <a:r>
                  <a:rPr lang="en-US" dirty="0"/>
                  <a:t>Classic non-parametric statistics [Stone’82]: provably best you can 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1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15200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936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C36E-E034-4B0D-B800-4FB4F89B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01CB28-74BC-E279-1778-F46891497A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Say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variables (typical empirical application)</a:t>
                </a:r>
              </a:p>
              <a:p>
                <a:r>
                  <a:rPr lang="en-US" dirty="0"/>
                  <a:t>Say we only assume uniformly bounded continuous derivative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If we want an RMSE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dirty="0"/>
                  <a:t> then we need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≈0.1⇒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trillion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samples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we made a stronger assumption that second derivative is also uniformly bounded and continuous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≈0.1⇒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million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samples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01CB28-74BC-E279-1778-F46891497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39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0886-7CC3-910D-514C-24FEE236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the Curse of Dimensionality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Lasso scaled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by adapting to notions of “effective dimension”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number of relevant variables)</a:t>
                </a:r>
              </a:p>
              <a:p>
                <a:r>
                  <a:rPr lang="en-US" dirty="0"/>
                  <a:t>We need methods with similar behavior for non-linear models</a:t>
                </a:r>
              </a:p>
              <a:p>
                <a:endParaRPr lang="en-US" dirty="0"/>
              </a:p>
              <a:p>
                <a:r>
                  <a:rPr lang="en-US" dirty="0"/>
                  <a:t>Many modern machine learning techniques achieve exactly that</a:t>
                </a:r>
              </a:p>
              <a:p>
                <a:r>
                  <a:rPr lang="en-US" dirty="0"/>
                  <a:t>Their error scales with appropriate notions of “effective dimension”</a:t>
                </a:r>
              </a:p>
              <a:p>
                <a:endParaRPr lang="en-US" dirty="0"/>
              </a:p>
              <a:p>
                <a:r>
                  <a:rPr lang="en-US" dirty="0"/>
                  <a:t>Some heuristically (open research), some with provable guarantees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20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99E2-3E53-D007-A54B-CB2264DD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Regression Trees</a:t>
            </a:r>
          </a:p>
        </p:txBody>
      </p:sp>
      <p:pic>
        <p:nvPicPr>
          <p:cNvPr id="5" name="Picture 4" descr="Roadside trees">
            <a:extLst>
              <a:ext uri="{FF2B5EF4-FFF2-40B4-BE49-F238E27FC236}">
                <a16:creationId xmlns:a16="http://schemas.microsoft.com/office/drawing/2014/main" id="{1390C035-4B98-83C2-69A7-44B24009F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0" r="32478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D0EE5-55DE-74A7-C1FB-F5EA909F82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6251110" cy="3483864"/>
              </a:xfrm>
            </p:spPr>
            <p:txBody>
              <a:bodyPr>
                <a:normAutofit/>
              </a:bodyPr>
              <a:lstStyle/>
              <a:p>
                <a:r>
                  <a:rPr lang="en-US" sz="1900" dirty="0"/>
                  <a:t>Partition regressor space into a set of rectangles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900" b="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9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sz="1900" dirty="0"/>
              </a:p>
              <a:p>
                <a:r>
                  <a:rPr lang="en-US" sz="1900" dirty="0"/>
                  <a:t>A simple model is then fit within each rectangle</a:t>
                </a:r>
              </a:p>
              <a:p>
                <a:r>
                  <a:rPr lang="en-US" sz="1900" dirty="0"/>
                  <a:t>Simplest approach to fit a constant within each rectangle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9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19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9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 1</m:t>
                          </m:r>
                          <m:d>
                            <m:dPr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900" dirty="0"/>
              </a:p>
              <a:p>
                <a:r>
                  <a:rPr lang="en-US" sz="1900" dirty="0"/>
                  <a:t>The constants are fitted by minimizing the in-sample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19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19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9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00" b="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19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9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1900" b="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900" b="0" i="1">
                                              <a:latin typeface="Cambria Math" panose="02040503050406030204" pitchFamily="18" charset="0"/>
                                            </a:rPr>
                                            <m:t> 1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  <m:t>∈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9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9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9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1900" dirty="0"/>
              </a:p>
              <a:p>
                <a:endParaRPr lang="en-US" sz="19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D0EE5-55DE-74A7-C1FB-F5EA909F8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6251110" cy="3483864"/>
              </a:xfrm>
              <a:blipFill>
                <a:blip r:embed="rId3"/>
                <a:stretch>
                  <a:fillRect l="-682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2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2CAB07-2A5F-8A5E-968A-4576A973A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903" y="1888104"/>
            <a:ext cx="4515082" cy="2219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EDA9BA-286C-698B-8618-7EED28D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ACCA-3C2B-7E08-D6BE-19C42F5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5810" cy="4351338"/>
          </a:xfrm>
        </p:spPr>
        <p:txBody>
          <a:bodyPr/>
          <a:lstStyle/>
          <a:p>
            <a:r>
              <a:rPr lang="en-US" dirty="0"/>
              <a:t>Rectangles are nicely represented as </a:t>
            </a:r>
            <a:r>
              <a:rPr lang="en-US" dirty="0" err="1"/>
              <a:t>leafs</a:t>
            </a:r>
            <a:r>
              <a:rPr lang="en-US" dirty="0"/>
              <a:t> in a binary decision tree</a:t>
            </a:r>
          </a:p>
          <a:p>
            <a:endParaRPr lang="en-US" dirty="0"/>
          </a:p>
          <a:p>
            <a:r>
              <a:rPr lang="en-US" dirty="0"/>
              <a:t>Key difference with linear models: regions constructed based on the data (otherwise just a simple linear CEF)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8DF6B-AFE0-790E-A5AB-882E228394FD}"/>
                  </a:ext>
                </a:extLst>
              </p:cNvPr>
              <p:cNvSpPr txBox="1"/>
              <p:nvPr/>
            </p:nvSpPr>
            <p:spPr>
              <a:xfrm>
                <a:off x="7204010" y="4107543"/>
                <a:ext cx="38753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8DF6B-AFE0-790E-A5AB-882E22839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010" y="4107543"/>
                <a:ext cx="387530" cy="384721"/>
              </a:xfrm>
              <a:prstGeom prst="rect">
                <a:avLst/>
              </a:prstGeom>
              <a:blipFill>
                <a:blip r:embed="rId3"/>
                <a:stretch>
                  <a:fillRect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19F62-7117-C755-812C-5E8A3E6730F5}"/>
                  </a:ext>
                </a:extLst>
              </p:cNvPr>
              <p:cNvSpPr txBox="1"/>
              <p:nvPr/>
            </p:nvSpPr>
            <p:spPr>
              <a:xfrm>
                <a:off x="8514650" y="4107543"/>
                <a:ext cx="38753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19F62-7117-C755-812C-5E8A3E67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650" y="4107543"/>
                <a:ext cx="387530" cy="384721"/>
              </a:xfrm>
              <a:prstGeom prst="rect">
                <a:avLst/>
              </a:prstGeom>
              <a:blipFill>
                <a:blip r:embed="rId4"/>
                <a:stretch>
                  <a:fillRect r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2D1264-E157-1A16-6223-6BC739D9BF7E}"/>
                  </a:ext>
                </a:extLst>
              </p:cNvPr>
              <p:cNvSpPr txBox="1"/>
              <p:nvPr/>
            </p:nvSpPr>
            <p:spPr>
              <a:xfrm>
                <a:off x="9825290" y="4107543"/>
                <a:ext cx="38753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2D1264-E157-1A16-6223-6BC739D9B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290" y="4107543"/>
                <a:ext cx="387530" cy="384721"/>
              </a:xfrm>
              <a:prstGeom prst="rect">
                <a:avLst/>
              </a:prstGeom>
              <a:blipFill>
                <a:blip r:embed="rId5"/>
                <a:stretch>
                  <a:fillRect r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B8F73F-4349-E863-559F-D6C9B7A6F70F}"/>
                  </a:ext>
                </a:extLst>
              </p:cNvPr>
              <p:cNvSpPr txBox="1"/>
              <p:nvPr/>
            </p:nvSpPr>
            <p:spPr>
              <a:xfrm>
                <a:off x="11201244" y="4107542"/>
                <a:ext cx="38753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B8F73F-4349-E863-559F-D6C9B7A6F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1244" y="4107542"/>
                <a:ext cx="387530" cy="384721"/>
              </a:xfrm>
              <a:prstGeom prst="rect">
                <a:avLst/>
              </a:prstGeom>
              <a:blipFill>
                <a:blip r:embed="rId6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64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A9BA-286C-698B-8618-7EED28D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ACCA-3C2B-7E08-D6BE-19C42F5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5810" cy="4351338"/>
          </a:xfrm>
        </p:spPr>
        <p:txBody>
          <a:bodyPr/>
          <a:lstStyle/>
          <a:p>
            <a:r>
              <a:rPr lang="en-US" dirty="0"/>
              <a:t>Regression trees are typically constructed in a “greedy” manner</a:t>
            </a:r>
          </a:p>
          <a:p>
            <a:r>
              <a:rPr lang="en-US" dirty="0"/>
              <a:t>We start from all the data and find the regressor (e.g. college) and the splitting threshold (e.g. 0.5), that produces largest improvement of in-sample MSE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7B3B2-11E7-EA3F-5A3E-DD1B7CF3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74" y="2079525"/>
            <a:ext cx="4353149" cy="21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7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A9BA-286C-698B-8618-7EED28D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ACCA-3C2B-7E08-D6BE-19C42F5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2411" cy="4351338"/>
          </a:xfrm>
        </p:spPr>
        <p:txBody>
          <a:bodyPr>
            <a:normAutofit/>
          </a:bodyPr>
          <a:lstStyle/>
          <a:p>
            <a:r>
              <a:rPr lang="en-US" dirty="0"/>
              <a:t>Regression trees are typically constructed in a “greedy” manner</a:t>
            </a:r>
          </a:p>
          <a:p>
            <a:r>
              <a:rPr lang="en-US" dirty="0"/>
              <a:t>We then go to each node and locally we find the regressor and threshold on which to split that leads to largest improvement in MSE</a:t>
            </a:r>
          </a:p>
          <a:p>
            <a:endParaRPr lang="en-US" dirty="0"/>
          </a:p>
          <a:p>
            <a:r>
              <a:rPr lang="en-US" dirty="0"/>
              <a:t>We repeat until some stopping criterion (e.g. total number of nodes, minimum number of leaf samples, maximum depth)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55E9F-96B5-8EBC-7272-55BF7A28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869" y="1825625"/>
            <a:ext cx="4352115" cy="295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9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A9BA-286C-698B-8618-7EED28D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Trees: Bias-Variance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ACCA-3C2B-7E08-D6BE-19C42F5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2411" cy="4351338"/>
          </a:xfrm>
        </p:spPr>
        <p:txBody>
          <a:bodyPr>
            <a:normAutofit/>
          </a:bodyPr>
          <a:lstStyle/>
          <a:p>
            <a:r>
              <a:rPr lang="en-US" dirty="0"/>
              <a:t>The deeper the tree, the better it can approximate the CEF (small bias)</a:t>
            </a:r>
          </a:p>
          <a:p>
            <a:r>
              <a:rPr lang="en-US" dirty="0"/>
              <a:t>The deeper the tree, the noisier the estimate is, as we have very few samples in each leaf (higher variance)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55E9F-96B5-8EBC-7272-55BF7A28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869" y="1825625"/>
            <a:ext cx="4352115" cy="2958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5607B-BE17-AA29-3B11-F1A00C481122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E2769-CEE0-6E6B-DA1D-FA21D29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Theory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20310-B056-4D17-5ACE-EC066E7B3E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that all variables are binary (or categorical)</a:t>
                </a:r>
              </a:p>
              <a:p>
                <a:r>
                  <a:rPr lang="en-US" dirty="0"/>
                  <a:t>Without any assumption, at best we can achieve error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Suppose that the CEF 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“relevant” variables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the “effective dimension”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20310-B056-4D17-5ACE-EC066E7B3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B54FE-1207-9DCE-22B7-D09E7373DA28}"/>
                  </a:ext>
                </a:extLst>
              </p:cNvPr>
              <p:cNvSpPr txBox="1"/>
              <p:nvPr/>
            </p:nvSpPr>
            <p:spPr>
              <a:xfrm>
                <a:off x="838200" y="4735211"/>
                <a:ext cx="10515600" cy="19235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Theorem [Syrgkanis-Zampetakis’20].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Under several regularity conditions, greedily grown regression trees with max depth at least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and at most a multiple of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achieve error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rad>
                      <m:radPr>
                        <m:degHide m:val="on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  <m:func>
                              <m:func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B54FE-1207-9DCE-22B7-D09E7373D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5211"/>
                <a:ext cx="10515600" cy="1923577"/>
              </a:xfrm>
              <a:prstGeom prst="roundRect">
                <a:avLst/>
              </a:prstGeom>
              <a:blipFill>
                <a:blip r:embed="rId3"/>
                <a:stretch>
                  <a:fillRect l="-289" t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0B7A-9D2C-8011-D495-E8E0043C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A8C35-971C-97CA-E8C5-ADE5DE92B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45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They tend to find very discontinuous approximations to the true CEF</a:t>
            </a:r>
          </a:p>
          <a:p>
            <a:endParaRPr lang="en-US" dirty="0"/>
          </a:p>
          <a:p>
            <a:r>
              <a:rPr lang="en-US" dirty="0"/>
              <a:t>Real world CEFs are most times smooth functions</a:t>
            </a:r>
          </a:p>
          <a:p>
            <a:endParaRPr lang="en-US" dirty="0"/>
          </a:p>
          <a:p>
            <a:r>
              <a:rPr lang="en-US" dirty="0"/>
              <a:t>We need to smoothen the output of a regression tree</a:t>
            </a:r>
          </a:p>
          <a:p>
            <a:endParaRPr lang="en-US" dirty="0"/>
          </a:p>
          <a:p>
            <a:r>
              <a:rPr lang="en-US" dirty="0"/>
              <a:t>Basic idea: average over multiple trees, each built by injecting some randomness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67D16-6DEC-B396-4B9C-26FE52165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41" y="503810"/>
            <a:ext cx="3219615" cy="355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FF36A-C0E7-A3D5-CCD2-6EB2DF220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823" y="3002267"/>
            <a:ext cx="3107307" cy="34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5532E-85D5-2E4F-39E2-B5F3AAFC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Regression Forests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111DC0-666E-D739-AB5E-241D2803D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Construct many trees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dirty="0"/>
                  <a:t>(forest)</a:t>
                </a:r>
              </a:p>
              <a:p>
                <a:r>
                  <a:rPr lang="en-US" sz="2000" dirty="0"/>
                  <a:t>Each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/>
                  <a:t> built using only a random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/>
                  <a:t> of the data</a:t>
                </a:r>
              </a:p>
              <a:p>
                <a:r>
                  <a:rPr lang="en-US" sz="2000" dirty="0"/>
                  <a:t>Typical practice, </a:t>
                </a:r>
                <a:r>
                  <a:rPr lang="en-US" sz="2000" i="1" dirty="0"/>
                  <a:t>bootstrapping</a:t>
                </a:r>
                <a:r>
                  <a:rPr lang="en-US" sz="2000" dirty="0"/>
                  <a:t>: draw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observations uniformly at random from the data </a:t>
                </a:r>
                <a:r>
                  <a:rPr lang="en-US" sz="2000" b="1" dirty="0"/>
                  <a:t>with replacement</a:t>
                </a:r>
              </a:p>
              <a:p>
                <a:r>
                  <a:rPr lang="en-US" sz="2000" dirty="0"/>
                  <a:t>Typical theory, </a:t>
                </a:r>
                <a:r>
                  <a:rPr lang="en-US" sz="2000" i="1" dirty="0"/>
                  <a:t>subsampling</a:t>
                </a:r>
                <a:r>
                  <a:rPr lang="en-US" sz="2000" dirty="0"/>
                  <a:t>: draw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observations uniformly at random from the data </a:t>
                </a:r>
                <a:r>
                  <a:rPr lang="en-US" sz="2000" b="1" dirty="0"/>
                  <a:t>without replacement</a:t>
                </a:r>
              </a:p>
              <a:p>
                <a:r>
                  <a:rPr lang="en-US" sz="2000" dirty="0"/>
                  <a:t>Typically, extra randomness is injected (e.g. random subset of variables is drawn as candidate splits at each node)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Final prediction is average of predictions of each of the trees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111DC0-666E-D739-AB5E-241D2803D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2"/>
                <a:stretch>
                  <a:fillRect l="-833" t="-1610"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un shining through a forest">
            <a:extLst>
              <a:ext uri="{FF2B5EF4-FFF2-40B4-BE49-F238E27FC236}">
                <a16:creationId xmlns:a16="http://schemas.microsoft.com/office/drawing/2014/main" id="{1A45B267-141D-600A-B103-AE31685CB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6" r="3241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C8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0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2935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3932553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B933-6E37-7711-EC87-45AB6393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FB05A-DF5D-29C0-E89B-B1E06CF57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5809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Draw multiple random subsets of the data with replacement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Train a base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using only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Return the “ensemble” or “average prediction rule”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performed with any base model</a:t>
                </a:r>
              </a:p>
              <a:p>
                <a:r>
                  <a:rPr lang="en-US" dirty="0"/>
                  <a:t>Frequently used base model are decision trees</a:t>
                </a:r>
              </a:p>
              <a:p>
                <a:r>
                  <a:rPr lang="en-US" dirty="0"/>
                  <a:t>Leads to smoother functions and reduces variance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FB05A-DF5D-29C0-E89B-B1E06CF57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58090" cy="4351338"/>
              </a:xfrm>
              <a:blipFill>
                <a:blip r:embed="rId2"/>
                <a:stretch>
                  <a:fillRect l="-1274" t="-21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31B6ED-E688-4754-A9A9-DC317874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290" y="1825625"/>
            <a:ext cx="3629212" cy="4162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65B96F-5E7C-714E-FE5D-3EB48DCE079B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6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2CD0-894C-DE75-0290-2B12615B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knobs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63D57-61CF-8EC2-6C2D-6B42B514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 dirty="0"/>
          </a:p>
          <a:p>
            <a:r>
              <a:rPr lang="en-US" i="1" dirty="0"/>
              <a:t>Subsampling.</a:t>
            </a:r>
            <a:r>
              <a:rPr lang="en-US" dirty="0"/>
              <a:t> typically leads to even better variance reduction, especially for very deep trees</a:t>
            </a:r>
          </a:p>
          <a:p>
            <a:endParaRPr lang="en-US" dirty="0"/>
          </a:p>
          <a:p>
            <a:r>
              <a:rPr lang="en-US" i="1" dirty="0"/>
              <a:t>Honesty.</a:t>
            </a:r>
            <a:r>
              <a:rPr lang="en-US" dirty="0"/>
              <a:t> construct splits based on half the data and estimate the values at the leaf nodes using the other half; can help a lot in preventing over-fitting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2BD8E-B515-4D8E-3171-B55A5A31D73B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0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E2769-CEE0-6E6B-DA1D-FA21D29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Theory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20310-B056-4D17-5ACE-EC066E7B3E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that all variables are binary (or categorical)</a:t>
                </a:r>
              </a:p>
              <a:p>
                <a:r>
                  <a:rPr lang="en-US" dirty="0"/>
                  <a:t>Without any assumption, at best we can achieve error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Suppose that the CEF 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“relevant” variables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20310-B056-4D17-5ACE-EC066E7B3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D9914C-EC47-69F8-8B6F-9952162B880A}"/>
                  </a:ext>
                </a:extLst>
              </p:cNvPr>
              <p:cNvSpPr txBox="1"/>
              <p:nvPr/>
            </p:nvSpPr>
            <p:spPr>
              <a:xfrm>
                <a:off x="838200" y="4735211"/>
                <a:ext cx="10648612" cy="17554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b="1" dirty="0">
                    <a:solidFill>
                      <a:prstClr val="black"/>
                    </a:solidFill>
                    <a:latin typeface="Calibri Light" panose="020F0302020204030204"/>
                  </a:rPr>
                  <a:t>Theorem [Syrgkanis-Zampetakis’20].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Under several regularity conditions, greedily grown regression forests with </a:t>
                </a:r>
                <a:r>
                  <a:rPr lang="en-US" sz="2800" i="1" dirty="0">
                    <a:solidFill>
                      <a:prstClr val="black"/>
                    </a:solidFill>
                    <a:latin typeface="Calibri Light" panose="020F0302020204030204"/>
                  </a:rPr>
                  <a:t>deep and honest trees built on sub-samples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of size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func>
                      <m:func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achieve error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  <m:func>
                              <m:func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polylog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D9914C-EC47-69F8-8B6F-9952162B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5211"/>
                <a:ext cx="10648612" cy="1755446"/>
              </a:xfrm>
              <a:prstGeom prst="roundRect">
                <a:avLst/>
              </a:prstGeom>
              <a:blipFill>
                <a:blip r:embed="rId3"/>
                <a:stretch>
                  <a:fillRect l="-343" t="-3093" r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182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92CF-0CA1-50E2-8123-18D595D0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FFC87-4796-364A-4664-41DB0311E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different base models are trained without “knowledge” of what the other models learned</a:t>
            </a:r>
          </a:p>
          <a:p>
            <a:r>
              <a:rPr lang="en-US" dirty="0"/>
              <a:t>Maybe we want to build base models incrementally</a:t>
            </a:r>
          </a:p>
          <a:p>
            <a:r>
              <a:rPr lang="en-US" dirty="0"/>
              <a:t>Every time we try to capture some variation/pattern in the outcome that has not been captured so far</a:t>
            </a:r>
          </a:p>
          <a:p>
            <a:endParaRPr lang="en-US" dirty="0"/>
          </a:p>
          <a:p>
            <a:r>
              <a:rPr lang="en-US" dirty="0"/>
              <a:t>This is the idea of Gradient Boosting!</a:t>
            </a:r>
          </a:p>
        </p:txBody>
      </p:sp>
    </p:spTree>
    <p:extLst>
      <p:ext uri="{BB962C8B-B14F-4D97-AF65-F5344CB8AC3E}">
        <p14:creationId xmlns:p14="http://schemas.microsoft.com/office/powerpoint/2010/main" val="26407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ECA3-418F-AF4B-C977-A9B6EFFC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8F13B-90E7-0E1E-345F-702AB1B0F9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Initialize</a:t>
                </a:r>
                <a:r>
                  <a:rPr lang="en-US" dirty="0"/>
                  <a:t> the “residual outcome variation” aka “residuals”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At each</a:t>
                </a:r>
                <a:r>
                  <a:rPr lang="en-US" dirty="0"/>
                  <a:t>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</a:t>
                </a:r>
              </a:p>
              <a:p>
                <a:r>
                  <a:rPr lang="en-US" dirty="0"/>
                  <a:t>fit a base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predicting the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Update residuals to remove part of newly explained variation\pattern: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Finally</a:t>
                </a:r>
                <a:r>
                  <a:rPr lang="en-US" dirty="0"/>
                  <a:t> return “boosted ensemble” or “boosted prediction rule”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8F13B-90E7-0E1E-345F-702AB1B0F9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2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2C5B-3F16-0618-1BB1-E4D767FA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Boosted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4777-DC60-3CAE-711F-F6AA63F12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boosting can be applied with any base model</a:t>
            </a:r>
          </a:p>
          <a:p>
            <a:r>
              <a:rPr lang="en-US" dirty="0"/>
              <a:t>Frequently used base model are </a:t>
            </a:r>
            <a:r>
              <a:rPr lang="en-US" b="1" i="1" dirty="0"/>
              <a:t>simple</a:t>
            </a:r>
            <a:r>
              <a:rPr lang="en-US" dirty="0"/>
              <a:t> decision trees</a:t>
            </a:r>
          </a:p>
          <a:p>
            <a:r>
              <a:rPr lang="en-US" dirty="0"/>
              <a:t>Takes simple functions and “boosts” their approximation capabilities</a:t>
            </a:r>
          </a:p>
          <a:p>
            <a:r>
              <a:rPr lang="en-US" b="1" i="1" dirty="0"/>
              <a:t>Unlike bagging:</a:t>
            </a:r>
            <a:r>
              <a:rPr lang="en-US" dirty="0"/>
              <a:t> typically leads to smaller bias but higher variance</a:t>
            </a:r>
          </a:p>
          <a:p>
            <a:r>
              <a:rPr lang="en-US" dirty="0"/>
              <a:t>Best way to control variance increase is to perform “early stopping”</a:t>
            </a:r>
          </a:p>
          <a:p>
            <a:r>
              <a:rPr lang="en-US" dirty="0"/>
              <a:t>At each step measure performance of current ensemble on a validation set</a:t>
            </a:r>
          </a:p>
          <a:p>
            <a:r>
              <a:rPr lang="en-US" dirty="0"/>
              <a:t>Stop when you see that validation set performance increases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3C506-E1CE-B8B1-85BE-AA413CB1CD63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6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F6F9-C590-AD8D-6AD3-48001334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Boosted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CA0CA-9986-F4D9-4634-F6A0F70A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Theory less well developed in high-dimensions</a:t>
            </a:r>
          </a:p>
          <a:p>
            <a:r>
              <a:rPr lang="en-US" dirty="0"/>
              <a:t>Some very nice theoretical results proving consistency and adaptivity to notions of statistical complexity; </a:t>
            </a:r>
            <a:r>
              <a:rPr lang="en-US" i="1" dirty="0"/>
              <a:t>early stopping is crucial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Some pointers</a:t>
            </a:r>
          </a:p>
          <a:p>
            <a:r>
              <a:rPr lang="en-US" dirty="0" err="1"/>
              <a:t>Beygelzimer</a:t>
            </a:r>
            <a:r>
              <a:rPr lang="en-US" dirty="0"/>
              <a:t>, Alina, et al. "Online gradient boosting." Advances in neural information processing systems 28 (2015).</a:t>
            </a:r>
          </a:p>
          <a:p>
            <a:r>
              <a:rPr lang="en-US" dirty="0"/>
              <a:t>Zhang, Tong, and Bin Yu. "Boosting with early stopping: Convergence and consistency." (2005): 1538-1579.</a:t>
            </a:r>
          </a:p>
          <a:p>
            <a:r>
              <a:rPr lang="en-US" dirty="0"/>
              <a:t>Wei, </a:t>
            </a:r>
            <a:r>
              <a:rPr lang="en-US" dirty="0" err="1"/>
              <a:t>Yuting</a:t>
            </a:r>
            <a:r>
              <a:rPr lang="en-US" dirty="0"/>
              <a:t>, Fanny Yang, and Martin J. Wainwright. "Early stopping for kernel boosting algorithms: A general analysis with localized complexities." Advances in Neural Information Processing Systems 30 (2017).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191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1A6C6-0A19-B7F3-9E1F-F72E3089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Forests and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CCEBB-4CA9-970D-3CA9-A17F93E370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They are based on simple adaptively learned engineered features (indicators of rectangles)</a:t>
                </a:r>
              </a:p>
              <a:p>
                <a:r>
                  <a:rPr lang="en-US" dirty="0"/>
                  <a:t>Why not learn more complex features from the data</a:t>
                </a:r>
              </a:p>
              <a:p>
                <a:r>
                  <a:rPr lang="en-US" dirty="0"/>
                  <a:t>Why not learn a linear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the features themselves are parameterized by some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learned also from the data?</a:t>
                </a:r>
              </a:p>
              <a:p>
                <a:endParaRPr lang="en-US" dirty="0"/>
              </a:p>
              <a:p>
                <a:r>
                  <a:rPr lang="en-US" dirty="0"/>
                  <a:t>This leads to neural networks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CCEBB-4CA9-970D-3CA9-A17F93E370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75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3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6498-9C80-2DAB-57D9-6C3586E5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(Shallow) Neural Networks</a:t>
            </a:r>
          </a:p>
        </p:txBody>
      </p:sp>
      <p:pic>
        <p:nvPicPr>
          <p:cNvPr id="6" name="Picture 4" descr="Neuron system in yellow and light blue">
            <a:extLst>
              <a:ext uri="{FF2B5EF4-FFF2-40B4-BE49-F238E27FC236}">
                <a16:creationId xmlns:a16="http://schemas.microsoft.com/office/drawing/2014/main" id="{F7566143-81FA-6E88-4E92-17B7538A6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7" r="2681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We approximate the CEF with data-driven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Typical choice of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With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/>
                  <a:t> some non-linear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  <a:blipFill>
                <a:blip r:embed="rId3"/>
                <a:stretch>
                  <a:fillRect l="-1560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F48251D-C9D6-D627-4F56-18DB993B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15" y="4932932"/>
            <a:ext cx="2741889" cy="1914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4AD1A-25F9-6E0F-FD94-CCDE7EF7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162" y="2668320"/>
            <a:ext cx="2445843" cy="28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51E8-B7EE-F5F1-BF9A-AE652BF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(Shallow) Neural Network Objective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Parameters chosen by minimizing penalized empirical square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pen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Penalty is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 (sparsity inducing)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 (inducing small weights);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referred as </a:t>
                </a:r>
                <a:r>
                  <a:rPr lang="en-US" i="1" dirty="0"/>
                  <a:t>weight decay </a:t>
                </a:r>
                <a:r>
                  <a:rPr lang="en-US" dirty="0"/>
                  <a:t>in the case of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Loss is typically minimized via </a:t>
                </a:r>
                <a:r>
                  <a:rPr lang="en-US" i="1" dirty="0"/>
                  <a:t>Stochastic Gradient Descent</a:t>
                </a:r>
                <a:r>
                  <a:rPr lang="en-US" dirty="0"/>
                  <a:t> (SGD)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/>
                  <a:t> is empirical loss calculated on a sub-sample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</a:t>
                </a:r>
                <a:r>
                  <a:rPr lang="en-US" i="1" dirty="0"/>
                  <a:t>batch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Every pass over all the data is referred to as an </a:t>
                </a:r>
                <a:r>
                  <a:rPr lang="en-US" i="1" dirty="0"/>
                  <a:t>epoch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22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01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0E489-F7BB-61DE-B753-65997597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50" y="643466"/>
            <a:ext cx="787429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7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49BA-7A58-66F8-7729-D56FCC09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E729-E06C-008B-38EC-AD650BD44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Stochasticity</a:t>
            </a:r>
            <a:r>
              <a:rPr lang="en-US" dirty="0"/>
              <a:t> and iterative nature of SGD is by itself a regularization method (implicit regularization)</a:t>
            </a:r>
          </a:p>
          <a:p>
            <a:r>
              <a:rPr lang="en-US" i="1" dirty="0"/>
              <a:t>Penalties</a:t>
            </a:r>
            <a:r>
              <a:rPr lang="en-US" dirty="0"/>
              <a:t> are explicit form of regularization</a:t>
            </a:r>
          </a:p>
          <a:p>
            <a:r>
              <a:rPr lang="en-US" i="1" dirty="0"/>
              <a:t>Drop-out.</a:t>
            </a:r>
            <a:r>
              <a:rPr lang="en-US" dirty="0"/>
              <a:t> At each training step, shutdown some of the neurons. Implicitly regularizes by having multiple neurons learn important concepts, acting as substitutes</a:t>
            </a:r>
          </a:p>
          <a:p>
            <a:r>
              <a:rPr lang="en-US" i="1" dirty="0"/>
              <a:t>Early stopping.</a:t>
            </a:r>
            <a:r>
              <a:rPr lang="en-US" dirty="0"/>
              <a:t> Measure out of sample performance after a few iterations of SGD and stop if it stops improving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C91EC-D07E-3400-51E4-9AEFAE0E5A2D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F208-5196-C3B2-C5F1-874AFBB3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Structured Sparsity and Smoothness.</a:t>
                </a:r>
                <a:r>
                  <a:rPr lang="en-US" dirty="0"/>
                  <a:t>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composition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has 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-smooth (</a:t>
                </a:r>
                <a:r>
                  <a:rPr lang="en-US" i="1" dirty="0"/>
                  <a:t>smoothness</a:t>
                </a:r>
                <a:r>
                  <a:rPr lang="en-US" dirty="0"/>
                  <a:t>) and depends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variables (</a:t>
                </a:r>
                <a:r>
                  <a:rPr lang="en-US" i="1" dirty="0"/>
                  <a:t>sparsity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i="1" dirty="0"/>
                  <a:t>Effective dimension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/>
              <p:nvPr/>
            </p:nvSpPr>
            <p:spPr>
              <a:xfrm>
                <a:off x="838200" y="4735211"/>
                <a:ext cx="10515600" cy="17554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b="1" dirty="0">
                    <a:solidFill>
                      <a:prstClr val="black"/>
                    </a:solidFill>
                    <a:latin typeface="Calibri Light" panose="020F0302020204030204"/>
                  </a:rPr>
                  <a:t>Theorem[Schmidt-Hieber’20].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If depth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and width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func>
                      <m:func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, and several other regularity conditions, then error of an appropriately trained neural network is at most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5211"/>
                <a:ext cx="10515600" cy="1755446"/>
              </a:xfrm>
              <a:prstGeom prst="roundRect">
                <a:avLst/>
              </a:prstGeom>
              <a:blipFill>
                <a:blip r:embed="rId3"/>
                <a:stretch>
                  <a:fillRect l="-347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4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67DE-AD36-1E0E-8C02-5D391BB9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A Reminder: Fancy isn’t always better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43FC18-F36C-1E1D-095A-78BF26219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Predictive performance for predicting wages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2A469-E2E2-17B3-AA44-7915FCE2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36" y="640080"/>
            <a:ext cx="680223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28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2A38-0964-0173-AA00-F1BF65E5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But many times it is crucial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5617A5-6142-C3BD-0D96-62B52229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Predicting prices from product characteristics at Amazon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Bajari</a:t>
            </a:r>
            <a:r>
              <a:rPr lang="en-US" sz="2200" dirty="0"/>
              <a:t> et al. 2021, </a:t>
            </a:r>
            <a:r>
              <a:rPr lang="en-US" sz="2200" i="1" dirty="0"/>
              <a:t>Hedonic prices and quality adjusted price indices powered by AI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06008-2A30-D8A3-626A-51BBBFF9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37588"/>
            <a:ext cx="6903720" cy="3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5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DE-A6F9-AB78-27A5-409DD986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method should I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95EB5-BC87-846F-0E6E-B0F608DE1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16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7252-18F6-3CBC-0923-62B65EC3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all and combine: Stacking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If you have many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we can combine based on out-of-sample performance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Ensemble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49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E468-1C8D-0E39-4823-33D8E1FB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an OLS on the out-of-sample data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with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to learn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; return ensemble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models are too many, we can train Lasso on out-of-sample to learn weights, to avoid overfitting!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87F67D-9D78-2B4E-DE9B-E77B4A78580D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A460-65EC-C254-2EB7-656F5C1D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choose all these hyperparameters?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A639-A924-41CC-6893-CB9FD99BB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67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4BC8-54AA-E785-CE80-F0C8AB77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Auto-ML frameworks!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ADBD-FB4A-A346-8AE8-43B6EFE09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and clever search over the hyperparameter space</a:t>
            </a:r>
          </a:p>
          <a:p>
            <a:r>
              <a:rPr lang="en-US" dirty="0"/>
              <a:t>Very few lines of code</a:t>
            </a:r>
          </a:p>
          <a:p>
            <a:r>
              <a:rPr lang="en-US" dirty="0"/>
              <a:t>Typically much better performance than handpicking yourself</a:t>
            </a:r>
          </a:p>
          <a:p>
            <a:r>
              <a:rPr lang="en-US" dirty="0"/>
              <a:t>Unless a lot of domain knowledge of what types of functions are better approximators</a:t>
            </a:r>
          </a:p>
          <a:p>
            <a:endParaRPr lang="en-US" dirty="0"/>
          </a:p>
          <a:p>
            <a:r>
              <a:rPr lang="en-US" dirty="0"/>
              <a:t>Many user-friendly tools: </a:t>
            </a:r>
            <a:r>
              <a:rPr lang="en-US" dirty="0">
                <a:hlinkClick r:id="rId2"/>
              </a:rPr>
              <a:t>H2O-AutoML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Auto-Gluon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Azure-</a:t>
            </a:r>
            <a:r>
              <a:rPr lang="en-US" dirty="0" err="1">
                <a:hlinkClick r:id="rId4"/>
              </a:rPr>
              <a:t>AutoML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FLAML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Auto-</a:t>
            </a:r>
            <a:r>
              <a:rPr lang="en-US" dirty="0" err="1">
                <a:hlinkClick r:id="rId6"/>
              </a:rPr>
              <a:t>Sklearn</a:t>
            </a:r>
            <a:r>
              <a:rPr lang="en-US" dirty="0"/>
              <a:t>, </a:t>
            </a:r>
            <a:r>
              <a:rPr lang="en-US" dirty="0" err="1">
                <a:hlinkClick r:id="rId7"/>
              </a:rPr>
              <a:t>HyperOpt-Sklearn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Predictive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843864"/>
              </p:ext>
            </p:extLst>
          </p:nvPr>
        </p:nvGraphicFramePr>
        <p:xfrm>
          <a:off x="1987550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3DC2CD-77AA-F106-F131-422A92F7F5DA}"/>
              </a:ext>
            </a:extLst>
          </p:cNvPr>
          <p:cNvSpPr txBox="1"/>
          <p:nvPr/>
        </p:nvSpPr>
        <p:spPr>
          <a:xfrm>
            <a:off x="4935009" y="4810783"/>
            <a:ext cx="25675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e.g.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Fit a lasso, OLS, Ridge,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ElasticNet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model on half of the data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99416E-E3E7-DB7F-E829-BD69C87A1C64}"/>
              </a:ext>
            </a:extLst>
          </p:cNvPr>
          <p:cNvSpPr txBox="1"/>
          <p:nvPr/>
        </p:nvSpPr>
        <p:spPr>
          <a:xfrm>
            <a:off x="7992533" y="4814158"/>
            <a:ext cx="29929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e.g. Calculate RMSE and R-square on the other half and measure performance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68B47-7C37-29D4-FB69-B41B58016E74}"/>
              </a:ext>
            </a:extLst>
          </p:cNvPr>
          <p:cNvSpPr txBox="1"/>
          <p:nvPr/>
        </p:nvSpPr>
        <p:spPr>
          <a:xfrm>
            <a:off x="4978399" y="1380925"/>
            <a:ext cx="59478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Guarantee that for the sample size we have the resulting solution will be close to the truth under “inductive bias” assumptions on the truly best predictive model (e.g. sparsity)</a:t>
            </a:r>
            <a:endParaRPr lang="en-US" sz="16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28CF9-4648-5AC2-50C2-75B03CBC277F}"/>
              </a:ext>
            </a:extLst>
          </p:cNvPr>
          <p:cNvSpPr txBox="1"/>
          <p:nvPr/>
        </p:nvSpPr>
        <p:spPr>
          <a:xfrm>
            <a:off x="387547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F1183-E9DC-2F71-735B-A663DC161D18}"/>
              </a:ext>
            </a:extLst>
          </p:cNvPr>
          <p:cNvSpPr txBox="1"/>
          <p:nvPr/>
        </p:nvSpPr>
        <p:spPr>
          <a:xfrm>
            <a:off x="387547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39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364022"/>
              </p:ext>
            </p:extLst>
          </p:nvPr>
        </p:nvGraphicFramePr>
        <p:xfrm>
          <a:off x="1614818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5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5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3DC2CD-77AA-F106-F131-422A92F7F5DA}"/>
                  </a:ext>
                </a:extLst>
              </p:cNvPr>
              <p:cNvSpPr txBox="1"/>
              <p:nvPr/>
            </p:nvSpPr>
            <p:spPr>
              <a:xfrm>
                <a:off x="1337734" y="4402176"/>
                <a:ext cx="7997856" cy="2383631"/>
              </a:xfrm>
              <a:prstGeom prst="wedgeRoundRectCallout">
                <a:avLst>
                  <a:gd name="adj1" fmla="val -9003"/>
                  <a:gd name="adj2" fmla="val -58046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tIns="0" bIns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Ask domain expert on properties of data collection process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Conditional </a:t>
                </a:r>
                <a:r>
                  <a:rPr lang="en-US" sz="2000" b="1" dirty="0" err="1">
                    <a:solidFill>
                      <a:prstClr val="black"/>
                    </a:solidFill>
                    <a:latin typeface="Calibri Light" panose="020F0302020204030204"/>
                  </a:rPr>
                  <a:t>Ignorability</a:t>
                </a: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.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“give me a set of variables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such that potential outcomes are independent of treatment assignment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”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Structural Equations.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“describe the data (and unobserved data) via assignment equations and exogenous noise terms”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DAG.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“give me a graph that describes the potential influences of variables in (and not in) the data”</a:t>
                </a:r>
                <a:endParaRPr lang="en-US" sz="1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3DC2CD-77AA-F106-F131-422A92F7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734" y="4402176"/>
                <a:ext cx="7997856" cy="2383631"/>
              </a:xfrm>
              <a:prstGeom prst="wedgeRoundRectCallout">
                <a:avLst>
                  <a:gd name="adj1" fmla="val -9003"/>
                  <a:gd name="adj2" fmla="val -58046"/>
                  <a:gd name="adj3" fmla="val 16667"/>
                </a:avLst>
              </a:prstGeom>
              <a:blipFill>
                <a:blip r:embed="rId7"/>
                <a:stretch>
                  <a:fillRect b="-7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ADEF01-03F4-5008-16D5-A5EFA6D5ECFC}"/>
                  </a:ext>
                </a:extLst>
              </p:cNvPr>
              <p:cNvSpPr txBox="1"/>
              <p:nvPr/>
            </p:nvSpPr>
            <p:spPr>
              <a:xfrm>
                <a:off x="3643815" y="1191614"/>
                <a:ext cx="1357470" cy="54864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tIns="0" bIns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</a:rPr>
                        <m:t>𝑌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j-lt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j-lt"/>
                            </a:rPr>
                            <m:t>𝑑</m:t>
                          </m:r>
                        </m:e>
                      </m:d>
                      <m:r>
                        <a:rPr kumimoji="0" lang="en-US" sz="1600" b="0" i="1" u="none" strike="noStrike" kern="1200" cap="none" spc="-80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</a:rPr>
                        <m:t>⊥⊥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</a:rPr>
                        <m:t>𝐷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</a:rPr>
                        <m:t>∣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ADEF01-03F4-5008-16D5-A5EFA6D5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15" y="1191614"/>
                <a:ext cx="1357470" cy="54864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4FD8D8-39EF-19CC-850D-40C9B2CF0FC9}"/>
                  </a:ext>
                </a:extLst>
              </p:cNvPr>
              <p:cNvSpPr txBox="1"/>
              <p:nvPr/>
            </p:nvSpPr>
            <p:spPr>
              <a:xfrm>
                <a:off x="3642848" y="1782738"/>
                <a:ext cx="2087034" cy="6198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t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600" b="0" i="1" smtClean="0">
                              <a:latin typeface="+mj-lt"/>
                            </a:rPr>
                          </m:ctrlPr>
                        </m:eqArrPr>
                        <m:e>
                          <m:r>
                            <a:rPr lang="en-US" sz="1600" b="0" i="1" smtClean="0">
                              <a:latin typeface="+mj-lt"/>
                            </a:rPr>
                            <m:t>𝑌</m:t>
                          </m:r>
                          <m:r>
                            <a:rPr lang="en-US" sz="1600" b="0" i="1" smtClean="0">
                              <a:latin typeface="+mj-lt"/>
                            </a:rPr>
                            <m:t>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sz="1600" b="0" i="1" smtClean="0">
                              <a:latin typeface="+mj-lt"/>
                            </a:rPr>
                            <m:t>𝑎𝐷</m:t>
                          </m:r>
                          <m:r>
                            <a:rPr lang="en-US" sz="1600" b="0" i="1" smtClean="0">
                              <a:latin typeface="+mj-lt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+mj-lt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+mj-lt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+mj-lt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+mj-lt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+mj-lt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+mj-lt"/>
                                </a:rPr>
                                <m:t>𝑌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+mj-lt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+mj-lt"/>
                            </a:rPr>
                            <m:t>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+mj-lt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+mj-lt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+mj-lt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+mj-lt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+mj-lt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+mj-lt"/>
                                </a:rPr>
                                <m:t>𝐷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4FD8D8-39EF-19CC-850D-40C9B2CF0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848" y="1782738"/>
                <a:ext cx="2087034" cy="61981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CCAB048-C195-4A19-A9F4-13BDCDB1F107}"/>
              </a:ext>
            </a:extLst>
          </p:cNvPr>
          <p:cNvSpPr txBox="1"/>
          <p:nvPr/>
        </p:nvSpPr>
        <p:spPr>
          <a:xfrm>
            <a:off x="1233486" y="1425151"/>
            <a:ext cx="20870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prstClr val="black"/>
                </a:solidFill>
                <a:latin typeface="+mj-lt"/>
              </a:rPr>
              <a:t>Formal Mathematical Frameworks for Expressing Assumptions</a:t>
            </a:r>
            <a:endParaRPr lang="en-US" sz="14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47784F-5D7B-CF0A-5D03-0F2459CCC149}"/>
              </a:ext>
            </a:extLst>
          </p:cNvPr>
          <p:cNvSpPr txBox="1"/>
          <p:nvPr/>
        </p:nvSpPr>
        <p:spPr>
          <a:xfrm>
            <a:off x="5599259" y="1912378"/>
            <a:ext cx="1358505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SEMs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4FA03-71C5-31BD-8870-F66E2923610F}"/>
              </a:ext>
            </a:extLst>
          </p:cNvPr>
          <p:cNvSpPr txBox="1"/>
          <p:nvPr/>
        </p:nvSpPr>
        <p:spPr>
          <a:xfrm>
            <a:off x="4931350" y="1264008"/>
            <a:ext cx="2378408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Conditional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Ignorability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3635107" y="2437211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5599259" y="2581857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4088538" y="2495854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806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9" grpId="0" animBg="1"/>
      <p:bldP spid="13" grpId="0" animBg="1"/>
      <p:bldP spid="15" grpId="0" animBg="1"/>
      <p:bldP spid="16" grpId="0"/>
      <p:bldP spid="23" grpId="0" animBg="1"/>
      <p:bldP spid="25" grpId="0" animBg="1"/>
      <p:bldP spid="27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887622"/>
              </p:ext>
            </p:extLst>
          </p:nvPr>
        </p:nvGraphicFramePr>
        <p:xfrm>
          <a:off x="1614818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473262-9CF6-7B2C-45CC-F28690E6E467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473262-9CF6-7B2C-45CC-F28690E6E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5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5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5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2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3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2992872" y="4726226"/>
            <a:ext cx="5460792" cy="1804749"/>
          </a:xfrm>
          <a:prstGeom prst="wedgeRoundRectCallout">
            <a:avLst>
              <a:gd name="adj1" fmla="val -1414"/>
              <a:gd name="adj2" fmla="val -8432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Given the domain assumptions, what are the predictive models I need to estimate in the data and how should I combine them to get a causal effect or a mean counterfactual response or a mean response under an intervention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544626-1AD1-7FDB-DBD5-B0EFCB17B9AF}"/>
                  </a:ext>
                </a:extLst>
              </p:cNvPr>
              <p:cNvSpPr txBox="1"/>
              <p:nvPr/>
            </p:nvSpPr>
            <p:spPr>
              <a:xfrm rot="5400000">
                <a:off x="5257289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544626-1AD1-7FDB-DBD5-B0EFCB17B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89" y="2138832"/>
                <a:ext cx="48577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BEBC6A0-EEF2-D3CF-9A26-FA5CC178C0A1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D96A52D-84F3-E701-49CC-5156268A990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D96A52D-84F3-E701-49CC-5156268A9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05CC96E-03FE-AFC2-B3E6-CAF6202F8D05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05CC96E-03FE-AFC2-B3E6-CAF6202F8D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34FB8BC-FCC7-52EA-25EC-4D4608862D9E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8C3E6-29AF-E5EE-ECCD-E43DCEDEA161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8C3E6-29AF-E5EE-ECCD-E43DCEDEA1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8FC465B-EB0D-2B41-F3F2-EB758E395095}"/>
                </a:ext>
              </a:extLst>
            </p:cNvPr>
            <p:cNvCxnSpPr>
              <a:cxnSpLocks/>
              <a:stCxn id="23" idx="5"/>
              <a:endCxn id="13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BC8F842-52E7-D32E-D87A-38E780B68E34}"/>
                </a:ext>
              </a:extLst>
            </p:cNvPr>
            <p:cNvCxnSpPr>
              <a:stCxn id="12" idx="7"/>
              <a:endCxn id="23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885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B754FE-DC1C-6E89-1372-B42B7653966D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B754FE-DC1C-6E89-1372-B42B76539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5701455"/>
              </p:ext>
            </p:extLst>
          </p:nvPr>
        </p:nvGraphicFramePr>
        <p:xfrm>
          <a:off x="1614827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24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24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34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51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62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85689-D1D4-E8C1-B80C-0B81049E5767}"/>
                  </a:ext>
                </a:extLst>
              </p:cNvPr>
              <p:cNvSpPr txBox="1"/>
              <p:nvPr/>
            </p:nvSpPr>
            <p:spPr>
              <a:xfrm>
                <a:off x="2992881" y="4726226"/>
                <a:ext cx="5510039" cy="1464231"/>
              </a:xfrm>
              <a:prstGeom prst="wedgeRoundRectCallout">
                <a:avLst>
                  <a:gd name="adj1" fmla="val 30804"/>
                  <a:gd name="adj2" fmla="val -90980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So I need to estimate this bigger predictive model, predicting the outcome from the treatment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and the controls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, in some manner. Then average the predictive values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fixing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85689-D1D4-E8C1-B80C-0B81049E5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81" y="4726226"/>
                <a:ext cx="5510039" cy="1464231"/>
              </a:xfrm>
              <a:prstGeom prst="wedgeRoundRectCallout">
                <a:avLst>
                  <a:gd name="adj1" fmla="val 30804"/>
                  <a:gd name="adj2" fmla="val -90980"/>
                  <a:gd name="adj3" fmla="val 16667"/>
                </a:avLst>
              </a:prstGeom>
              <a:blipFill>
                <a:blip r:embed="rId8"/>
                <a:stretch>
                  <a:fillRect b="-11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89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89" y="2138832"/>
                <a:ext cx="48577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62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DC4B45-E169-1E86-826C-B719E1AE6801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pPr/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DC4B45-E169-1E86-826C-B719E1AE6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4ED27D62-0CC9-6B4F-2C68-9552D135181E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EB08725-0CCB-560F-1C60-7CB011E48553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EB08725-0CCB-560F-1C60-7CB011E48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8624251-0612-C3B6-9EC9-317EE494CDB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8624251-0612-C3B6-9EC9-317EE494CD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BF00EC6-3CBC-710F-8037-02F4FDA1BCC1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D14797D-D2D1-D2AA-7940-8C6DEF010641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D14797D-D2D1-D2AA-7940-8C6DEF010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4CB4A4-00A2-14E7-FA4E-058EAA0C44E6}"/>
                </a:ext>
              </a:extLst>
            </p:cNvPr>
            <p:cNvCxnSpPr>
              <a:cxnSpLocks/>
              <a:stCxn id="38" idx="5"/>
              <a:endCxn id="36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E2559DF-1DF0-8D68-945A-F40F46329A76}"/>
                </a:ext>
              </a:extLst>
            </p:cNvPr>
            <p:cNvCxnSpPr>
              <a:stCxn id="35" idx="7"/>
              <a:endCxn id="38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220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941071"/>
              </p:ext>
            </p:extLst>
          </p:nvPr>
        </p:nvGraphicFramePr>
        <p:xfrm>
          <a:off x="1614816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2992870" y="4726226"/>
            <a:ext cx="5510039" cy="783193"/>
          </a:xfrm>
          <a:prstGeom prst="wedgeRoundRectCallout">
            <a:avLst>
              <a:gd name="adj1" fmla="val 59665"/>
              <a:gd name="adj2" fmla="val -12854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I can do normal cross-validation to evaluate the predictive model that I estimated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09C605-4A56-906E-33C9-682153C571A8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62052FA-7D4D-1156-94D7-5821F919CB96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62052FA-7D4D-1156-94D7-5821F919CB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6214B3E-F763-D081-E99B-8120661F7BA7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6214B3E-F763-D081-E99B-8120661F7B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600E787-2476-8C6C-10D8-E1C17E2A8696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C772D9C-32C7-7457-8735-04E84AC5CBE0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C772D9C-32C7-7457-8735-04E84AC5C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88B9EA9-EFB2-D592-3E15-46D32DF8724D}"/>
                </a:ext>
              </a:extLst>
            </p:cNvPr>
            <p:cNvCxnSpPr>
              <a:cxnSpLocks/>
              <a:stCxn id="14" idx="5"/>
              <a:endCxn id="12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980830-A9DB-3D8E-6527-D3DC1E5E9D02}"/>
                </a:ext>
              </a:extLst>
            </p:cNvPr>
            <p:cNvCxnSpPr>
              <a:stCxn id="11" idx="7"/>
              <a:endCxn id="14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A02DA7-01FB-935B-9C29-E89DCCA89CDF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A02DA7-01FB-935B-9C29-E89DCCA8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CA9126-9612-8874-DB67-37036D57FD07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pPr/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CA9126-9612-8874-DB67-37036D57F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815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10445</TotalTime>
  <Words>3052</Words>
  <Application>Microsoft Office PowerPoint</Application>
  <PresentationFormat>Widescreen</PresentationFormat>
  <Paragraphs>491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Calisto MT</vt:lpstr>
      <vt:lpstr>Cambria Math</vt:lpstr>
      <vt:lpstr>Office Theme</vt:lpstr>
      <vt:lpstr>MS&amp;E 228: Modern Non-Linear Prediction</vt:lpstr>
      <vt:lpstr>PowerPoint Presentation</vt:lpstr>
      <vt:lpstr>PowerPoint Presentation</vt:lpstr>
      <vt:lpstr>Recap</vt:lpstr>
      <vt:lpstr>The Predictive Modelling Pipeline</vt:lpstr>
      <vt:lpstr>The Causal Modelling Pipeline</vt:lpstr>
      <vt:lpstr>The Causal Modelling Pipeline</vt:lpstr>
      <vt:lpstr>The Causal Modelling Pipeline</vt:lpstr>
      <vt:lpstr>The Causal Modelling Pipeline</vt:lpstr>
      <vt:lpstr>The Causal Modelling Pipeline</vt:lpstr>
      <vt:lpstr>Sneak Peek in Future Lectures</vt:lpstr>
      <vt:lpstr>Sneak Peek in Future Lectures</vt:lpstr>
      <vt:lpstr>Practically Relevant Material we might not get to</vt:lpstr>
      <vt:lpstr>Today</vt:lpstr>
      <vt:lpstr>Goals for Today</vt:lpstr>
      <vt:lpstr>Modern Non-Linear Predictive Models</vt:lpstr>
      <vt:lpstr>Problem Statement</vt:lpstr>
      <vt:lpstr>Thus Far: Linear CEF</vt:lpstr>
      <vt:lpstr>The Curse of Dimensionality</vt:lpstr>
      <vt:lpstr>The Curse of Dimensionality</vt:lpstr>
      <vt:lpstr>Bypassing the Curse of Dimensionality</vt:lpstr>
      <vt:lpstr>Regression Trees</vt:lpstr>
      <vt:lpstr>Regression Trees</vt:lpstr>
      <vt:lpstr>Growing Regression Trees</vt:lpstr>
      <vt:lpstr>Growing Regression Trees</vt:lpstr>
      <vt:lpstr>Regression Trees: Bias-Variance Tradeoffs</vt:lpstr>
      <vt:lpstr>Some Theory</vt:lpstr>
      <vt:lpstr>Problems with Trees</vt:lpstr>
      <vt:lpstr>Regression Forests</vt:lpstr>
      <vt:lpstr>Bagging</vt:lpstr>
      <vt:lpstr>Other knobs of regularization</vt:lpstr>
      <vt:lpstr>Some Theory</vt:lpstr>
      <vt:lpstr>Problems with Bagging</vt:lpstr>
      <vt:lpstr>Gradient Boosting</vt:lpstr>
      <vt:lpstr>Gradient Boosted Forests</vt:lpstr>
      <vt:lpstr>Gradient Boosted Forests</vt:lpstr>
      <vt:lpstr>Problems with Forests and Trees</vt:lpstr>
      <vt:lpstr>(Shallow) Neural Networks</vt:lpstr>
      <vt:lpstr>(Shallow) Neural Network Objective</vt:lpstr>
      <vt:lpstr>PowerPoint Presentation</vt:lpstr>
      <vt:lpstr>Forms of Regularization</vt:lpstr>
      <vt:lpstr>Some Theory</vt:lpstr>
      <vt:lpstr>A Reminder: Fancy isn’t always better</vt:lpstr>
      <vt:lpstr>But many times it is crucial</vt:lpstr>
      <vt:lpstr>Which method should I use?</vt:lpstr>
      <vt:lpstr>Use all and combine: Stacking</vt:lpstr>
      <vt:lpstr>Stacking</vt:lpstr>
      <vt:lpstr>How do I choose all these hyperparameters?</vt:lpstr>
      <vt:lpstr>Use Auto-ML frameworks!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MS&amp;E 228: Inference in Linear Models</dc:title>
  <dc:creator>Vasilis Syrgkanis</dc:creator>
  <cp:lastModifiedBy>Vasilis Syrgkanis</cp:lastModifiedBy>
  <cp:revision>666</cp:revision>
  <dcterms:created xsi:type="dcterms:W3CDTF">2023-01-16T03:53:17Z</dcterms:created>
  <dcterms:modified xsi:type="dcterms:W3CDTF">2023-02-09T21:14:06Z</dcterms:modified>
</cp:coreProperties>
</file>